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6"/>
  </p:notesMasterIdLst>
  <p:sldIdLst>
    <p:sldId id="256" r:id="rId5"/>
    <p:sldId id="257" r:id="rId6"/>
    <p:sldId id="258" r:id="rId7"/>
    <p:sldId id="262" r:id="rId8"/>
    <p:sldId id="260" r:id="rId9"/>
    <p:sldId id="261" r:id="rId10"/>
    <p:sldId id="263" r:id="rId11"/>
    <p:sldId id="264" r:id="rId12"/>
    <p:sldId id="267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C2DB"/>
    <a:srgbClr val="25B5CD"/>
    <a:srgbClr val="EF4D4B"/>
    <a:srgbClr val="23A2CF"/>
    <a:srgbClr val="1A8192"/>
    <a:srgbClr val="0880CA"/>
    <a:srgbClr val="C1DB60"/>
    <a:srgbClr val="EB484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62893D-7449-4D91-936E-CC13F7757730}" v="6" dt="2021-03-18T16:29:13.6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3515" autoAdjust="0"/>
  </p:normalViewPr>
  <p:slideViewPr>
    <p:cSldViewPr snapToGrid="0">
      <p:cViewPr>
        <p:scale>
          <a:sx n="66" d="100"/>
          <a:sy n="66" d="100"/>
        </p:scale>
        <p:origin x="648" y="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onwyn Proven" userId="913d0a6c-d21d-4875-8ffb-80df1e7ea751" providerId="ADAL" clId="{7662893D-7449-4D91-936E-CC13F7757730}"/>
    <pc:docChg chg="custSel delSld modSld">
      <pc:chgData name="Bronwyn Proven" userId="913d0a6c-d21d-4875-8ffb-80df1e7ea751" providerId="ADAL" clId="{7662893D-7449-4D91-936E-CC13F7757730}" dt="2021-03-18T16:29:13.657" v="7"/>
      <pc:docMkLst>
        <pc:docMk/>
      </pc:docMkLst>
      <pc:sldChg chg="delSp mod setBg">
        <pc:chgData name="Bronwyn Proven" userId="913d0a6c-d21d-4875-8ffb-80df1e7ea751" providerId="ADAL" clId="{7662893D-7449-4D91-936E-CC13F7757730}" dt="2021-03-18T16:29:13.657" v="7"/>
        <pc:sldMkLst>
          <pc:docMk/>
          <pc:sldMk cId="2147379778" sldId="256"/>
        </pc:sldMkLst>
        <pc:spChg chg="del">
          <ac:chgData name="Bronwyn Proven" userId="913d0a6c-d21d-4875-8ffb-80df1e7ea751" providerId="ADAL" clId="{7662893D-7449-4D91-936E-CC13F7757730}" dt="2021-03-18T16:28:59.710" v="5" actId="478"/>
          <ac:spMkLst>
            <pc:docMk/>
            <pc:sldMk cId="2147379778" sldId="256"/>
            <ac:spMk id="45" creationId="{689A9BAC-ED26-47F8-B808-8A19B3CDDE14}"/>
          </ac:spMkLst>
        </pc:spChg>
      </pc:sldChg>
      <pc:sldChg chg="del">
        <pc:chgData name="Bronwyn Proven" userId="913d0a6c-d21d-4875-8ffb-80df1e7ea751" providerId="ADAL" clId="{7662893D-7449-4D91-936E-CC13F7757730}" dt="2021-03-18T15:35:15.269" v="4" actId="2696"/>
        <pc:sldMkLst>
          <pc:docMk/>
          <pc:sldMk cId="4132271163" sldId="25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675174-6809-4232-8360-6F84D389026C}" type="datetimeFigureOut">
              <a:rPr lang="de-DE" smtClean="0"/>
              <a:t>07.06.2021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37FDD9-00D4-4AD8-87E6-3766B4594BE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7641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5A67C-48C0-4D68-89AB-3D8FC9450B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8E7F7A-DC7C-4239-85B7-4862CCD903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ECEB9-52D6-4EAF-BEBA-7EBBAD7CA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50B96-C3EF-436C-ADC8-7700685E3961}" type="datetime1">
              <a:rPr lang="en-CA" smtClean="0"/>
              <a:t>2021-06-07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77E80-90C4-4791-96E9-E64A50A68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9380A-40B3-4722-84E0-8F49BD18D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E734-A90C-473A-8699-F8D5676E945D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0450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0DF44-7501-4A6E-BA70-74B93D9B2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9FEE55-23D4-4ECF-8328-92D92BE176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D87BD3-521C-4EEE-8629-0E37A2F2F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D1F19-855D-4041-90B7-07506451B868}" type="datetime1">
              <a:rPr lang="en-CA" smtClean="0"/>
              <a:t>2021-06-07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FC4A-7161-47AD-B722-EBB82C4AE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2AF9D-6B72-4F8F-96B7-71B164E39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E734-A90C-473A-8699-F8D5676E945D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657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45C32B-51C0-4672-92FA-68C0FB912F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F71241-58BF-4D14-A135-34A978708E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42B2A-0606-43F6-9088-44A061DFE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5E153-56B6-4C69-9808-7166C4C3A0AD}" type="datetime1">
              <a:rPr lang="en-CA" smtClean="0"/>
              <a:t>2021-06-07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E87D4-7885-4082-BC3E-9F8DDEE50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52426-0C03-4F37-93A5-ADD93CAAB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E734-A90C-473A-8699-F8D5676E945D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1145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3524-A760-4196-BD9D-7C84BF03D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55363-CD7B-4253-8726-3920D5636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B8EB8-FEFE-4D8D-AB54-D1584E5D7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F170A-BA75-4187-A5DF-89E6C63AF043}" type="datetime1">
              <a:rPr lang="en-CA" smtClean="0"/>
              <a:t>2021-06-07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AFA2C-AB4C-47D0-A54F-E138A74B3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32A1F-D290-4720-817E-E3C9294D3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E734-A90C-473A-8699-F8D5676E945D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4330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3F6B7-3FD3-4ADA-9857-8C02906FB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38DDA-FBA8-45D2-A1E0-6E6129AE9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2C8D5-9DBE-4160-8E7E-E391AB7B8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CB689-DC81-46F2-B326-6C6DF3296C7C}" type="datetime1">
              <a:rPr lang="en-CA" smtClean="0"/>
              <a:t>2021-06-07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83FBE-BB79-4F24-BBCA-4DC8440E1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E4349-2FF4-495E-A48C-2E389921E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E734-A90C-473A-8699-F8D5676E945D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7517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16A7-A278-4455-9272-ECDE52B83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E34C3-E255-42D8-AE28-50C2E93AEE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BD6ED6-9A75-4479-9F5B-E3F53D6F1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2834A8-3433-4730-B97C-F6C446D35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53FFF-8506-47EF-A91B-E58032707D48}" type="datetime1">
              <a:rPr lang="en-CA" smtClean="0"/>
              <a:t>2021-06-07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F64A67-C31F-4720-8EC5-357F2905D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64856B-1733-4916-BFE2-EB8F68DE1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E734-A90C-473A-8699-F8D5676E945D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1423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4E032-39F5-4A8B-8F91-9F27B63E2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EE7CB-31E0-4243-985B-75E1C985F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AA5348-2B8F-469D-B35A-112D1175B3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2D65A5-5BC8-4170-A800-6A4DD1D394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CAA2EC-9355-4C01-ADC6-30EE3392F6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86F0DB-FB72-4B79-B5C3-36A48CFAC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7BD98-D13B-4929-8D94-5F531CB796F8}" type="datetime1">
              <a:rPr lang="en-CA" smtClean="0"/>
              <a:t>2021-06-07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DC74A6-3B3D-446B-B89A-CE27AF42B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2C94AD-5504-4A50-81DD-8B84CBDD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E734-A90C-473A-8699-F8D5676E945D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9228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96916-B5B7-4800-9715-5B3494904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24742-41EF-42BC-8548-243167B42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C8DFA-F57D-4A0B-91CF-14524FB4FCF2}" type="datetime1">
              <a:rPr lang="en-CA" smtClean="0"/>
              <a:t>2021-06-07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24A76C-D2CE-4C67-AFF8-91D4B78A3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095464-22C9-4B58-AA3A-333F3A12A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E734-A90C-473A-8699-F8D5676E945D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4630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25C939-2FD7-475D-A4B2-E4412D2D5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914E9-2848-40F7-AF44-B232597FD768}" type="datetime1">
              <a:rPr lang="en-CA" smtClean="0"/>
              <a:t>2021-06-07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43451-40F2-4A58-8890-FAA106F6C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438D0-8E84-42AE-BDB5-E5B99ABBC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E734-A90C-473A-8699-F8D5676E945D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9156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FE24B-3485-492A-AC5B-CE1995049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16C5C-FB13-4194-AAAD-7D13FBD7B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B28761-4D35-4D26-A122-2FC070E2C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D8FC1F-605F-42BD-B0F4-A86496323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787D4-89E3-45B5-B38D-5B711161746B}" type="datetime1">
              <a:rPr lang="en-CA" smtClean="0"/>
              <a:t>2021-06-07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36E502-3410-4BA1-9BBA-79D441DDE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B16713-9AF7-4F08-A415-4D6231D98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E734-A90C-473A-8699-F8D5676E945D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319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B9361-3BFB-4C8F-9989-2200C20A8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CB9699-305C-4B79-80A6-B79F65ED8F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AA8A7A-B3C7-489F-9763-4CEE4545E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25272D-9B75-45E5-BA9A-72143B715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B86CB-8E08-4351-B34E-2AD7D73E9D3B}" type="datetime1">
              <a:rPr lang="en-CA" smtClean="0"/>
              <a:t>2021-06-07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606A6A-1926-41ED-A212-DF99A0AB1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4BFBA1-8C40-4A13-AF18-A770D3AC8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8E734-A90C-473A-8699-F8D5676E945D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9815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E3601E-4D3D-458F-A604-B79D1AAFD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39857-A0EC-4096-B0B1-737BF5852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05D87-A7F6-4227-AECD-C2BAB9FD53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67BBB-62DF-46CB-A5F6-A6E7923AE118}" type="datetime1">
              <a:rPr lang="en-CA" smtClean="0"/>
              <a:t>2021-06-07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1AEA3-A10E-48A2-BA29-097700F867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621E1-6F53-441F-98CD-6DC01F381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8E734-A90C-473A-8699-F8D5676E945D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463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soscisurvey.de/bciforu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emf"/><Relationship Id="rId7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jpeg"/><Relationship Id="rId4" Type="http://schemas.openxmlformats.org/officeDocument/2006/relationships/image" Target="../media/image10.png"/><Relationship Id="rId9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8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7.png"/><Relationship Id="rId5" Type="http://schemas.openxmlformats.org/officeDocument/2006/relationships/image" Target="../media/image16.emf"/><Relationship Id="rId4" Type="http://schemas.openxmlformats.org/officeDocument/2006/relationships/image" Target="../media/image1.png"/><Relationship Id="rId9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6AF892D-6961-47D3-AD88-54E0FB04EBA6}"/>
              </a:ext>
            </a:extLst>
          </p:cNvPr>
          <p:cNvSpPr txBox="1"/>
          <p:nvPr/>
        </p:nvSpPr>
        <p:spPr>
          <a:xfrm>
            <a:off x="236291" y="2029856"/>
            <a:ext cx="11719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User-Centered Design Metrics and </a:t>
            </a:r>
            <a:endParaRPr lang="en-US" sz="3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Motivational </a:t>
            </a: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Aspects for Basic Study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AA7635-6CA2-4DDC-BD37-C1F1C4BDE49A}"/>
              </a:ext>
            </a:extLst>
          </p:cNvPr>
          <p:cNvSpPr txBox="1"/>
          <p:nvPr/>
        </p:nvSpPr>
        <p:spPr>
          <a:xfrm>
            <a:off x="159775" y="3502275"/>
            <a:ext cx="1187245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Philipp Ziebell</a:t>
            </a:r>
          </a:p>
          <a:p>
            <a:pPr algn="ctr"/>
            <a:endParaRPr lang="en-CA" sz="500" dirty="0" smtClean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  <a:p>
            <a:pPr algn="ctr"/>
            <a:endParaRPr lang="en-CA" sz="5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  <a:p>
            <a:pPr algn="ctr"/>
            <a:endParaRPr lang="en-CA" sz="500" dirty="0" smtClean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CA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University of </a:t>
            </a:r>
            <a:r>
              <a:rPr lang="de-DE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Würzburg – Institute for Psychology</a:t>
            </a:r>
          </a:p>
          <a:p>
            <a:pPr algn="ctr"/>
            <a:endParaRPr lang="de-DE" sz="200" dirty="0" smtClean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  <a:p>
            <a:pPr algn="ctr"/>
            <a:endParaRPr lang="de-DE" sz="2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  <a:p>
            <a:pPr algn="ctr"/>
            <a:endParaRPr lang="de-DE" sz="500" dirty="0" smtClean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Psychological Intervention, Behavior Analysis, and Regulation of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Behavior 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(Prof. Dr. Andrea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Kübler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)</a:t>
            </a:r>
          </a:p>
          <a:p>
            <a:pPr algn="ctr"/>
            <a:endParaRPr lang="de-DE" sz="500" dirty="0" smtClean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  <a:p>
            <a:pPr algn="ctr"/>
            <a:endParaRPr lang="de-DE" sz="500" dirty="0" smtClean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  <a:p>
            <a:pPr algn="ctr"/>
            <a:r>
              <a:rPr lang="de-DE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Differential Psychology, </a:t>
            </a:r>
            <a:r>
              <a:rPr lang="de-DE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Personality</a:t>
            </a:r>
            <a:r>
              <a:rPr lang="de-DE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Psychology, </a:t>
            </a:r>
            <a:r>
              <a:rPr lang="de-DE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and</a:t>
            </a:r>
            <a:r>
              <a:rPr lang="de-DE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Psychological </a:t>
            </a:r>
            <a:r>
              <a:rPr lang="de-DE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Diagnostics</a:t>
            </a:r>
            <a:r>
              <a:rPr lang="de-DE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</a:t>
            </a:r>
          </a:p>
          <a:p>
            <a:pPr algn="ctr"/>
            <a:r>
              <a:rPr lang="de-DE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(Prof. Dr. Johannes </a:t>
            </a:r>
            <a:r>
              <a:rPr lang="de-DE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Hewig</a:t>
            </a:r>
            <a:r>
              <a:rPr lang="de-DE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)</a:t>
            </a:r>
            <a:endParaRPr lang="de-DE" sz="20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TextBox 20">
            <a:extLst>
              <a:ext uri="{FF2B5EF4-FFF2-40B4-BE49-F238E27FC236}">
                <a16:creationId xmlns:a16="http://schemas.microsoft.com/office/drawing/2014/main" id="{76AF892D-6961-47D3-AD88-54E0FB04EBA6}"/>
              </a:ext>
            </a:extLst>
          </p:cNvPr>
          <p:cNvSpPr txBox="1"/>
          <p:nvPr/>
        </p:nvSpPr>
        <p:spPr>
          <a:xfrm>
            <a:off x="177392" y="33283"/>
            <a:ext cx="11837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8th International BCI Meeting 2021: Workshop W3 ‘‘Optimising BCI performance by integrating </a:t>
            </a:r>
            <a:r>
              <a:rPr lang="en-US" sz="2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	information 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on the user's internal state’’</a:t>
            </a:r>
          </a:p>
        </p:txBody>
      </p:sp>
      <p:pic>
        <p:nvPicPr>
          <p:cNvPr id="5" name="Grafik 4" descr="uni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26205" y="904174"/>
            <a:ext cx="2132395" cy="962676"/>
          </a:xfrm>
          <a:prstGeom prst="rect">
            <a:avLst/>
          </a:prstGeom>
        </p:spPr>
      </p:pic>
      <p:pic>
        <p:nvPicPr>
          <p:cNvPr id="6" name="Picture 39" descr="uni wü_logo_run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900" y="820976"/>
            <a:ext cx="1102200" cy="110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737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/>
          <a:srcRect b="1753"/>
          <a:stretch/>
        </p:blipFill>
        <p:spPr>
          <a:xfrm>
            <a:off x="3045471" y="1169985"/>
            <a:ext cx="8629735" cy="524339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AF892D-6961-47D3-AD88-54E0FB04EBA6}"/>
              </a:ext>
            </a:extLst>
          </p:cNvPr>
          <p:cNvSpPr txBox="1"/>
          <p:nvPr/>
        </p:nvSpPr>
        <p:spPr>
          <a:xfrm>
            <a:off x="177392" y="33283"/>
            <a:ext cx="11837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User-Centered Design </a:t>
            </a:r>
            <a:r>
              <a:rPr lang="en-US" sz="2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Metrics and </a:t>
            </a:r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Motivational Aspects for Basic Study Design</a:t>
            </a:r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76AF892D-6961-47D3-AD88-54E0FB04EBA6}"/>
              </a:ext>
            </a:extLst>
          </p:cNvPr>
          <p:cNvSpPr txBox="1"/>
          <p:nvPr/>
        </p:nvSpPr>
        <p:spPr>
          <a:xfrm>
            <a:off x="1533613" y="412184"/>
            <a:ext cx="4611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Philipp Ziebell – University of </a:t>
            </a:r>
            <a:r>
              <a:rPr lang="en-US" sz="14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Würzburg</a:t>
            </a:r>
            <a:endParaRPr lang="en-US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Box 20">
            <a:extLst>
              <a:ext uri="{FF2B5EF4-FFF2-40B4-BE49-F238E27FC236}">
                <a16:creationId xmlns:a16="http://schemas.microsoft.com/office/drawing/2014/main" id="{76AF892D-6961-47D3-AD88-54E0FB04EBA6}"/>
              </a:ext>
            </a:extLst>
          </p:cNvPr>
          <p:cNvSpPr txBox="1"/>
          <p:nvPr/>
        </p:nvSpPr>
        <p:spPr>
          <a:xfrm>
            <a:off x="2374083" y="944973"/>
            <a:ext cx="977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>
                <a:latin typeface="Century Gothic" panose="020B0502020202020204" pitchFamily="34" charset="0"/>
              </a:rPr>
              <a:t>Motivational Aspects</a:t>
            </a:r>
            <a:endParaRPr lang="en-US" b="1" u="sng" dirty="0">
              <a:latin typeface="Century Gothic" panose="020B0502020202020204" pitchFamily="34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1815292" y="6421108"/>
            <a:ext cx="881092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Ziebell, P.,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Stümpfig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J.,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Eidel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M.,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Kleih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S. C., Kübler, A.,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Latoschik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M. E., &amp; Halder, S. (2020). Stimulus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modality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influences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session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-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to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-session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transfer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of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training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effects in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auditory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and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tactile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streaming-based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P300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brain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–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computer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interfaces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 </a:t>
            </a:r>
            <a:r>
              <a:rPr lang="de-DE" sz="700" i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Scientific Reports, 10(1),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doi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: 10.1038/s41598-020-67887-6.</a:t>
            </a:r>
            <a:endParaRPr lang="en-US" sz="700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algn="just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endParaRPr lang="en-US" sz="700" dirty="0" smtClean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1318148" y="568659"/>
            <a:ext cx="873852" cy="308077"/>
          </a:xfrm>
          <a:prstGeom prst="rect">
            <a:avLst/>
          </a:prstGeom>
          <a:noFill/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6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9 / 10</a:t>
            </a:r>
            <a:endParaRPr lang="en-US" sz="16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119226" y="1697602"/>
            <a:ext cx="1656000" cy="828000"/>
          </a:xfrm>
          <a:prstGeom prst="rect">
            <a:avLst/>
          </a:prstGeom>
          <a:gradFill flip="none" rotWithShape="1">
            <a:gsLst>
              <a:gs pos="0">
                <a:srgbClr val="36C2DB">
                  <a:shade val="30000"/>
                  <a:satMod val="115000"/>
                </a:srgbClr>
              </a:gs>
              <a:gs pos="50000">
                <a:srgbClr val="36C2DB">
                  <a:shade val="67500"/>
                  <a:satMod val="115000"/>
                </a:srgbClr>
              </a:gs>
              <a:gs pos="100000">
                <a:srgbClr val="36C2DB">
                  <a:shade val="100000"/>
                  <a:satMod val="115000"/>
                </a:srgbClr>
              </a:gs>
            </a:gsLst>
            <a:lin ang="13500000" scaled="1"/>
            <a:tileRect/>
          </a:gra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User-</a:t>
            </a:r>
            <a:r>
              <a:rPr lang="en-US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Centered</a:t>
            </a:r>
            <a:r>
              <a:rPr lang="de-DE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 Design </a:t>
            </a:r>
            <a:r>
              <a:rPr lang="en-US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Metrics</a:t>
            </a:r>
            <a:endParaRPr lang="en-US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119226" y="2650284"/>
            <a:ext cx="1656000" cy="828000"/>
          </a:xfrm>
          <a:prstGeom prst="rect">
            <a:avLst/>
          </a:prstGeom>
          <a:gradFill flip="none" rotWithShape="1">
            <a:gsLst>
              <a:gs pos="0">
                <a:srgbClr val="36C2DB">
                  <a:shade val="30000"/>
                  <a:satMod val="115000"/>
                </a:srgbClr>
              </a:gs>
              <a:gs pos="50000">
                <a:srgbClr val="36C2DB">
                  <a:shade val="67500"/>
                  <a:satMod val="115000"/>
                </a:srgbClr>
              </a:gs>
              <a:gs pos="100000">
                <a:srgbClr val="36C2DB">
                  <a:shade val="100000"/>
                  <a:satMod val="115000"/>
                </a:srgbClr>
              </a:gs>
            </a:gsLst>
            <a:lin ang="13500000" scaled="1"/>
            <a:tileRect/>
          </a:gra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Motivational </a:t>
            </a:r>
            <a:r>
              <a:rPr lang="en-US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Aspects</a:t>
            </a:r>
            <a:endParaRPr lang="en-US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119226" y="3602966"/>
            <a:ext cx="1656000" cy="828000"/>
          </a:xfrm>
          <a:prstGeom prst="rect">
            <a:avLst/>
          </a:prstGeom>
          <a:gradFill flip="none" rotWithShape="1">
            <a:gsLst>
              <a:gs pos="0">
                <a:srgbClr val="36C2DB">
                  <a:shade val="30000"/>
                  <a:satMod val="115000"/>
                </a:srgbClr>
              </a:gs>
              <a:gs pos="50000">
                <a:srgbClr val="36C2DB">
                  <a:shade val="67500"/>
                  <a:satMod val="115000"/>
                </a:srgbClr>
              </a:gs>
              <a:gs pos="100000">
                <a:srgbClr val="36C2DB">
                  <a:shade val="100000"/>
                  <a:satMod val="115000"/>
                </a:srgbClr>
              </a:gs>
            </a:gsLst>
            <a:lin ang="13500000" scaled="1"/>
            <a:tileRect/>
          </a:gra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Study Design: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Methods</a:t>
            </a:r>
            <a:endParaRPr lang="en-US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119226" y="4555648"/>
            <a:ext cx="1656000" cy="828000"/>
          </a:xfrm>
          <a:prstGeom prst="rect">
            <a:avLst/>
          </a:prstGeom>
          <a:gradFill flip="none" rotWithShape="1">
            <a:gsLst>
              <a:gs pos="0">
                <a:srgbClr val="36C2DB">
                  <a:shade val="30000"/>
                  <a:satMod val="115000"/>
                </a:srgbClr>
              </a:gs>
              <a:gs pos="50000">
                <a:srgbClr val="36C2DB">
                  <a:shade val="67500"/>
                  <a:satMod val="115000"/>
                </a:srgbClr>
              </a:gs>
              <a:gs pos="100000">
                <a:srgbClr val="36C2DB">
                  <a:shade val="100000"/>
                  <a:satMod val="115000"/>
                </a:srgbClr>
              </a:gs>
            </a:gsLst>
            <a:lin ang="13500000" scaled="1"/>
            <a:tileRect/>
          </a:gradFill>
          <a:ln w="762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Study Design: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Results</a:t>
            </a:r>
            <a:endParaRPr lang="en-US" sz="16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119226" y="5508331"/>
            <a:ext cx="1656000" cy="828000"/>
          </a:xfrm>
          <a:prstGeom prst="rect">
            <a:avLst/>
          </a:prstGeom>
          <a:gradFill flip="none" rotWithShape="1">
            <a:gsLst>
              <a:gs pos="0">
                <a:srgbClr val="36C2DB">
                  <a:shade val="30000"/>
                  <a:satMod val="115000"/>
                </a:srgbClr>
              </a:gs>
              <a:gs pos="50000">
                <a:srgbClr val="36C2DB">
                  <a:shade val="67500"/>
                  <a:satMod val="115000"/>
                </a:srgbClr>
              </a:gs>
              <a:gs pos="100000">
                <a:srgbClr val="36C2DB">
                  <a:shade val="100000"/>
                  <a:satMod val="115000"/>
                </a:srgbClr>
              </a:gs>
            </a:gsLst>
            <a:lin ang="13500000" scaled="1"/>
            <a:tileRect/>
          </a:gra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Q &amp; A</a:t>
            </a:r>
            <a:endParaRPr lang="en-US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1928746" y="3478284"/>
            <a:ext cx="2259626" cy="2214593"/>
          </a:xfrm>
          <a:prstGeom prst="rect">
            <a:avLst/>
          </a:prstGeom>
          <a:noFill/>
          <a:ln w="571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VAS and QCM-BCI </a:t>
            </a:r>
            <a:r>
              <a:rPr lang="en-US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can provide</a:t>
            </a:r>
            <a:r>
              <a:rPr lang="de-DE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>
                <a:solidFill>
                  <a:srgbClr val="00B050"/>
                </a:solidFill>
                <a:latin typeface="Century Gothic" panose="020B0502020202020204" pitchFamily="34" charset="0"/>
              </a:rPr>
              <a:t>valuable</a:t>
            </a:r>
            <a:r>
              <a:rPr lang="de-DE" b="1" dirty="0">
                <a:solidFill>
                  <a:srgbClr val="00B05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>
                <a:solidFill>
                  <a:srgbClr val="00B050"/>
                </a:solidFill>
                <a:latin typeface="Century Gothic" panose="020B0502020202020204" pitchFamily="34" charset="0"/>
              </a:rPr>
              <a:t>complementary</a:t>
            </a:r>
            <a:r>
              <a:rPr lang="de-DE" b="1" dirty="0">
                <a:solidFill>
                  <a:srgbClr val="00B05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>
                <a:solidFill>
                  <a:srgbClr val="00B050"/>
                </a:solidFill>
                <a:latin typeface="Century Gothic" panose="020B0502020202020204" pitchFamily="34" charset="0"/>
              </a:rPr>
              <a:t>information</a:t>
            </a:r>
            <a:r>
              <a:rPr lang="en-US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…</a:t>
            </a:r>
          </a:p>
          <a:p>
            <a:pPr algn="ctr"/>
            <a:endParaRPr lang="en-US" sz="300" b="1" dirty="0">
              <a:solidFill>
                <a:srgbClr val="00B050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b="1" dirty="0">
                <a:solidFill>
                  <a:srgbClr val="00B050"/>
                </a:solidFill>
                <a:latin typeface="Century Gothic" panose="020B0502020202020204" pitchFamily="34" charset="0"/>
              </a:rPr>
              <a:t>…, same goes for non-significant </a:t>
            </a:r>
            <a:r>
              <a:rPr lang="en-US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trends…</a:t>
            </a:r>
            <a:endParaRPr lang="en-US" b="1" dirty="0">
              <a:solidFill>
                <a:srgbClr val="00B050"/>
              </a:solidFill>
              <a:latin typeface="Century Gothic" panose="020B0502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9653752" y="3647134"/>
            <a:ext cx="2448909" cy="1876892"/>
          </a:xfrm>
          <a:prstGeom prst="rect">
            <a:avLst/>
          </a:prstGeom>
          <a:noFill/>
          <a:ln w="571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… as well as </a:t>
            </a:r>
            <a:r>
              <a:rPr lang="en-US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the</a:t>
            </a:r>
            <a:r>
              <a:rPr lang="de-DE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 open </a:t>
            </a:r>
            <a:r>
              <a:rPr lang="en-US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questions</a:t>
            </a:r>
            <a:r>
              <a:rPr lang="de-DE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 for </a:t>
            </a:r>
            <a:r>
              <a:rPr lang="en-US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concluding</a:t>
            </a:r>
            <a:r>
              <a:rPr lang="de-DE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remarks</a:t>
            </a:r>
            <a:r>
              <a:rPr lang="de-DE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 (qualitative </a:t>
            </a:r>
            <a:r>
              <a:rPr lang="en-US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data / “mini interview”</a:t>
            </a:r>
            <a:r>
              <a:rPr lang="de-DE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).</a:t>
            </a:r>
            <a:endParaRPr lang="en-US" b="1" dirty="0">
              <a:solidFill>
                <a:srgbClr val="00B05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20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6AF892D-6961-47D3-AD88-54E0FB04EBA6}"/>
              </a:ext>
            </a:extLst>
          </p:cNvPr>
          <p:cNvSpPr txBox="1"/>
          <p:nvPr/>
        </p:nvSpPr>
        <p:spPr>
          <a:xfrm>
            <a:off x="177392" y="33283"/>
            <a:ext cx="11837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User-Centered Design Metrics and Motivational Aspects for Basic Study Design</a:t>
            </a:r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76AF892D-6961-47D3-AD88-54E0FB04EBA6}"/>
              </a:ext>
            </a:extLst>
          </p:cNvPr>
          <p:cNvSpPr txBox="1"/>
          <p:nvPr/>
        </p:nvSpPr>
        <p:spPr>
          <a:xfrm>
            <a:off x="1533613" y="412184"/>
            <a:ext cx="4611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Philipp Ziebell – University of </a:t>
            </a:r>
            <a:r>
              <a:rPr lang="en-US" sz="14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Würzburg</a:t>
            </a:r>
            <a:endParaRPr lang="en-US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Box 20">
            <a:extLst>
              <a:ext uri="{FF2B5EF4-FFF2-40B4-BE49-F238E27FC236}">
                <a16:creationId xmlns:a16="http://schemas.microsoft.com/office/drawing/2014/main" id="{76AF892D-6961-47D3-AD88-54E0FB04EBA6}"/>
              </a:ext>
            </a:extLst>
          </p:cNvPr>
          <p:cNvSpPr txBox="1"/>
          <p:nvPr/>
        </p:nvSpPr>
        <p:spPr>
          <a:xfrm>
            <a:off x="2374083" y="944973"/>
            <a:ext cx="977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>
                <a:latin typeface="Century Gothic" panose="020B0502020202020204" pitchFamily="34" charset="0"/>
              </a:rPr>
              <a:t>Thank You!</a:t>
            </a:r>
            <a:endParaRPr lang="en-US" b="1" u="sng" dirty="0">
              <a:latin typeface="Century Gothic" panose="020B0502020202020204" pitchFamily="34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3016543" y="1303742"/>
            <a:ext cx="8869046" cy="39386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See </a:t>
            </a:r>
            <a:r>
              <a:rPr lang="de-DE" b="1" dirty="0" err="1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supplements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 for </a:t>
            </a:r>
            <a:r>
              <a:rPr lang="de-DE" b="1" dirty="0" err="1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detailed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de-DE" b="1" dirty="0" err="1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information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.</a:t>
            </a:r>
            <a:endParaRPr lang="de-DE" b="1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1318148" y="568659"/>
            <a:ext cx="873852" cy="308077"/>
          </a:xfrm>
          <a:prstGeom prst="rect">
            <a:avLst/>
          </a:prstGeom>
          <a:noFill/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6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10 / 10</a:t>
            </a:r>
            <a:endParaRPr lang="en-US" sz="16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119226" y="1697602"/>
            <a:ext cx="1656000" cy="828000"/>
          </a:xfrm>
          <a:prstGeom prst="rect">
            <a:avLst/>
          </a:prstGeom>
          <a:gradFill flip="none" rotWithShape="1">
            <a:gsLst>
              <a:gs pos="0">
                <a:srgbClr val="36C2DB">
                  <a:shade val="30000"/>
                  <a:satMod val="115000"/>
                </a:srgbClr>
              </a:gs>
              <a:gs pos="50000">
                <a:srgbClr val="36C2DB">
                  <a:shade val="67500"/>
                  <a:satMod val="115000"/>
                </a:srgbClr>
              </a:gs>
              <a:gs pos="100000">
                <a:srgbClr val="36C2DB">
                  <a:shade val="100000"/>
                  <a:satMod val="115000"/>
                </a:srgbClr>
              </a:gs>
            </a:gsLst>
            <a:lin ang="13500000" scaled="1"/>
            <a:tileRect/>
          </a:gra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User-</a:t>
            </a:r>
            <a:r>
              <a:rPr lang="en-US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Centered</a:t>
            </a:r>
            <a:r>
              <a:rPr lang="de-DE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 Design </a:t>
            </a:r>
            <a:r>
              <a:rPr lang="en-US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Metrics</a:t>
            </a:r>
            <a:endParaRPr lang="en-US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119226" y="2650284"/>
            <a:ext cx="1656000" cy="828000"/>
          </a:xfrm>
          <a:prstGeom prst="rect">
            <a:avLst/>
          </a:prstGeom>
          <a:gradFill flip="none" rotWithShape="1">
            <a:gsLst>
              <a:gs pos="0">
                <a:srgbClr val="36C2DB">
                  <a:shade val="30000"/>
                  <a:satMod val="115000"/>
                </a:srgbClr>
              </a:gs>
              <a:gs pos="50000">
                <a:srgbClr val="36C2DB">
                  <a:shade val="67500"/>
                  <a:satMod val="115000"/>
                </a:srgbClr>
              </a:gs>
              <a:gs pos="100000">
                <a:srgbClr val="36C2DB">
                  <a:shade val="100000"/>
                  <a:satMod val="115000"/>
                </a:srgbClr>
              </a:gs>
            </a:gsLst>
            <a:lin ang="13500000" scaled="1"/>
            <a:tileRect/>
          </a:gra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Motivational </a:t>
            </a:r>
            <a:r>
              <a:rPr lang="en-US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Aspects</a:t>
            </a:r>
            <a:endParaRPr lang="en-US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119226" y="3602966"/>
            <a:ext cx="1656000" cy="828000"/>
          </a:xfrm>
          <a:prstGeom prst="rect">
            <a:avLst/>
          </a:prstGeom>
          <a:gradFill flip="none" rotWithShape="1">
            <a:gsLst>
              <a:gs pos="0">
                <a:srgbClr val="36C2DB">
                  <a:shade val="30000"/>
                  <a:satMod val="115000"/>
                </a:srgbClr>
              </a:gs>
              <a:gs pos="50000">
                <a:srgbClr val="36C2DB">
                  <a:shade val="67500"/>
                  <a:satMod val="115000"/>
                </a:srgbClr>
              </a:gs>
              <a:gs pos="100000">
                <a:srgbClr val="36C2DB">
                  <a:shade val="100000"/>
                  <a:satMod val="115000"/>
                </a:srgbClr>
              </a:gs>
            </a:gsLst>
            <a:lin ang="13500000" scaled="1"/>
            <a:tileRect/>
          </a:gra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Study Design: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Methods</a:t>
            </a:r>
            <a:endParaRPr lang="en-US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119226" y="4555648"/>
            <a:ext cx="1656000" cy="828000"/>
          </a:xfrm>
          <a:prstGeom prst="rect">
            <a:avLst/>
          </a:prstGeom>
          <a:gradFill flip="none" rotWithShape="1">
            <a:gsLst>
              <a:gs pos="0">
                <a:srgbClr val="36C2DB">
                  <a:shade val="30000"/>
                  <a:satMod val="115000"/>
                </a:srgbClr>
              </a:gs>
              <a:gs pos="50000">
                <a:srgbClr val="36C2DB">
                  <a:shade val="67500"/>
                  <a:satMod val="115000"/>
                </a:srgbClr>
              </a:gs>
              <a:gs pos="100000">
                <a:srgbClr val="36C2DB">
                  <a:shade val="100000"/>
                  <a:satMod val="115000"/>
                </a:srgbClr>
              </a:gs>
            </a:gsLst>
            <a:lin ang="13500000" scaled="1"/>
            <a:tileRect/>
          </a:gra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Study Design: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Results</a:t>
            </a:r>
            <a:endParaRPr lang="en-US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119226" y="5508331"/>
            <a:ext cx="1656000" cy="828000"/>
          </a:xfrm>
          <a:prstGeom prst="rect">
            <a:avLst/>
          </a:prstGeom>
          <a:gradFill flip="none" rotWithShape="1">
            <a:gsLst>
              <a:gs pos="0">
                <a:srgbClr val="36C2DB">
                  <a:shade val="30000"/>
                  <a:satMod val="115000"/>
                </a:srgbClr>
              </a:gs>
              <a:gs pos="50000">
                <a:srgbClr val="36C2DB">
                  <a:shade val="67500"/>
                  <a:satMod val="115000"/>
                </a:srgbClr>
              </a:gs>
              <a:gs pos="100000">
                <a:srgbClr val="36C2DB">
                  <a:shade val="100000"/>
                  <a:satMod val="115000"/>
                </a:srgbClr>
              </a:gs>
            </a:gsLst>
            <a:lin ang="13500000" scaled="1"/>
            <a:tileRect/>
          </a:gradFill>
          <a:ln w="762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Q &amp; A</a:t>
            </a:r>
            <a:endParaRPr lang="en-US" sz="16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/>
          <a:srcRect l="17500" t="25996" r="65491" b="28158"/>
          <a:stretch/>
        </p:blipFill>
        <p:spPr>
          <a:xfrm>
            <a:off x="2957551" y="1673074"/>
            <a:ext cx="5597013" cy="48494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hteck 3"/>
          <p:cNvSpPr/>
          <p:nvPr/>
        </p:nvSpPr>
        <p:spPr>
          <a:xfrm>
            <a:off x="3551988" y="5922331"/>
            <a:ext cx="4518976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latin typeface="Century Gothic" panose="020B0502020202020204" pitchFamily="34" charset="0"/>
                <a:hlinkClick r:id="rId4"/>
              </a:rPr>
              <a:t>https://www.soscisurvey.de/bciforum</a:t>
            </a:r>
            <a:r>
              <a:rPr lang="de-DE" b="1" dirty="0" smtClean="0">
                <a:latin typeface="Century Gothic" panose="020B0502020202020204" pitchFamily="34" charset="0"/>
                <a:hlinkClick r:id="rId4"/>
              </a:rPr>
              <a:t>/</a:t>
            </a:r>
            <a:endParaRPr lang="de-DE" b="1" dirty="0">
              <a:latin typeface="Century Gothic" panose="020B0502020202020204" pitchFamily="34" charset="0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8540613" y="1831829"/>
            <a:ext cx="3312000" cy="2160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See also </a:t>
            </a:r>
            <a:r>
              <a:rPr lang="de-DE" b="1" dirty="0" err="1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poster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 2-D-11: „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Introducing Tactile P300 Brain-Computer Interfaces to a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Locked-In Syndrome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Patient with Amyotrophic Lateral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Sclerosis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“</a:t>
            </a:r>
            <a:endParaRPr lang="de-DE" b="1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8540613" y="4134950"/>
            <a:ext cx="3312000" cy="2160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See also </a:t>
            </a:r>
            <a:r>
              <a:rPr lang="de-DE" b="1" dirty="0" err="1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poster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 3-D-12: „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Moving Closer to Application: ALS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Patients Control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a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Virtual Wheelchair Using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a Tactile Brain-Computer Interface 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“</a:t>
            </a:r>
            <a:endParaRPr lang="de-DE" b="1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08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6AF892D-6961-47D3-AD88-54E0FB04EBA6}"/>
              </a:ext>
            </a:extLst>
          </p:cNvPr>
          <p:cNvSpPr txBox="1"/>
          <p:nvPr/>
        </p:nvSpPr>
        <p:spPr>
          <a:xfrm>
            <a:off x="177392" y="33283"/>
            <a:ext cx="11837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User-Centered Design Metrics and Motivational Aspects for Basic Study Design</a:t>
            </a:r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76AF892D-6961-47D3-AD88-54E0FB04EBA6}"/>
              </a:ext>
            </a:extLst>
          </p:cNvPr>
          <p:cNvSpPr txBox="1"/>
          <p:nvPr/>
        </p:nvSpPr>
        <p:spPr>
          <a:xfrm>
            <a:off x="1533613" y="412184"/>
            <a:ext cx="4611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Philipp Ziebell – University of </a:t>
            </a:r>
            <a:r>
              <a:rPr lang="de-DE" sz="1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Würzburg</a:t>
            </a:r>
            <a:endParaRPr lang="de-DE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Box 20">
            <a:extLst>
              <a:ext uri="{FF2B5EF4-FFF2-40B4-BE49-F238E27FC236}">
                <a16:creationId xmlns:a16="http://schemas.microsoft.com/office/drawing/2014/main" id="{76AF892D-6961-47D3-AD88-54E0FB04EBA6}"/>
              </a:ext>
            </a:extLst>
          </p:cNvPr>
          <p:cNvSpPr txBox="1"/>
          <p:nvPr/>
        </p:nvSpPr>
        <p:spPr>
          <a:xfrm>
            <a:off x="2374083" y="944973"/>
            <a:ext cx="977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>
                <a:latin typeface="Century Gothic" panose="020B0502020202020204" pitchFamily="34" charset="0"/>
              </a:rPr>
              <a:t>User-Centered Design (UCD): A Step-by-Step Process (as explained by Angela)</a:t>
            </a:r>
            <a:endParaRPr lang="en-US" b="1" u="sng" dirty="0">
              <a:latin typeface="Century Gothic" panose="020B0502020202020204" pitchFamily="34" charset="0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548" y="1313648"/>
            <a:ext cx="7104438" cy="5056611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3835091" y="3841954"/>
            <a:ext cx="1696065" cy="523569"/>
          </a:xfrm>
          <a:prstGeom prst="rect">
            <a:avLst/>
          </a:prstGeom>
          <a:solidFill>
            <a:srgbClr val="92D050">
              <a:alpha val="25000"/>
            </a:srgbClr>
          </a:solidFill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815292" y="6421108"/>
            <a:ext cx="8810922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en-US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Kübler</a:t>
            </a:r>
            <a:r>
              <a:rPr lang="en-US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A., </a:t>
            </a:r>
            <a:r>
              <a:rPr lang="en-US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Nijboer</a:t>
            </a:r>
            <a:r>
              <a:rPr lang="en-US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F., &amp; </a:t>
            </a:r>
            <a:r>
              <a:rPr lang="en-US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Kleih</a:t>
            </a:r>
            <a:r>
              <a:rPr lang="en-US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S. (2020). Hearing the needs of clinical users. In Ramsey, N. F. &amp; </a:t>
            </a:r>
            <a:r>
              <a:rPr lang="en-US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Millán</a:t>
            </a:r>
            <a:r>
              <a:rPr lang="en-US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J. R. (Eds.), </a:t>
            </a:r>
            <a:r>
              <a:rPr lang="en-US" sz="700" i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Handbook of Clinical Neurology</a:t>
            </a:r>
            <a:r>
              <a:rPr lang="en-US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 Amsterdam: Elsevier</a:t>
            </a:r>
            <a:r>
              <a:rPr lang="en-US" sz="70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en-US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Kübler</a:t>
            </a:r>
            <a:r>
              <a:rPr lang="en-US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A., </a:t>
            </a:r>
            <a:r>
              <a:rPr lang="en-US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Holz</a:t>
            </a:r>
            <a:r>
              <a:rPr lang="en-US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E</a:t>
            </a:r>
            <a:r>
              <a:rPr lang="en-US" sz="70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 M</a:t>
            </a:r>
            <a:r>
              <a:rPr lang="en-US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., </a:t>
            </a:r>
            <a:r>
              <a:rPr lang="en-US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Riccio</a:t>
            </a:r>
            <a:r>
              <a:rPr lang="en-US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A., </a:t>
            </a:r>
            <a:r>
              <a:rPr lang="en-US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Zickler</a:t>
            </a:r>
            <a:r>
              <a:rPr lang="en-US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C., Kaufmann, T., </a:t>
            </a:r>
            <a:r>
              <a:rPr lang="en-US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Kleih</a:t>
            </a:r>
            <a:r>
              <a:rPr lang="en-US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S</a:t>
            </a:r>
            <a:r>
              <a:rPr lang="en-US" sz="70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 C</a:t>
            </a:r>
            <a:r>
              <a:rPr lang="en-US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., …, &amp; </a:t>
            </a:r>
            <a:r>
              <a:rPr lang="en-US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Mattia</a:t>
            </a:r>
            <a:r>
              <a:rPr lang="en-US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D. (2014). The user-centered design as novel perspective for evaluating the usability of BCI-controlled applications. </a:t>
            </a:r>
            <a:r>
              <a:rPr lang="en-US" sz="700" i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PLoS</a:t>
            </a:r>
            <a:r>
              <a:rPr lang="en-US" sz="700" i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ONE, 9(12), </a:t>
            </a:r>
            <a:r>
              <a:rPr lang="en-US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doi</a:t>
            </a:r>
            <a:r>
              <a:rPr lang="en-US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: 10.1371/journal.pone.0112392.</a:t>
            </a:r>
            <a:endParaRPr lang="en-US" sz="700" dirty="0" smtClean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algn="just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endParaRPr lang="en-US" sz="800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3622467" y="3121517"/>
            <a:ext cx="2121313" cy="523569"/>
          </a:xfrm>
          <a:prstGeom prst="rect">
            <a:avLst/>
          </a:prstGeom>
          <a:noFill/>
          <a:ln w="571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Focus of </a:t>
            </a:r>
            <a:r>
              <a:rPr lang="de-DE" b="1" dirty="0" err="1" smtClean="0">
                <a:solidFill>
                  <a:srgbClr val="00B050"/>
                </a:solidFill>
                <a:latin typeface="Century Gothic" panose="020B0502020202020204" pitchFamily="34" charset="0"/>
              </a:rPr>
              <a:t>this</a:t>
            </a:r>
            <a:r>
              <a:rPr lang="de-DE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 </a:t>
            </a:r>
            <a:r>
              <a:rPr lang="de-DE" b="1" dirty="0" err="1" smtClean="0">
                <a:solidFill>
                  <a:srgbClr val="00B050"/>
                </a:solidFill>
                <a:latin typeface="Century Gothic" panose="020B0502020202020204" pitchFamily="34" charset="0"/>
              </a:rPr>
              <a:t>talk</a:t>
            </a:r>
            <a:endParaRPr lang="de-DE" b="1" dirty="0">
              <a:solidFill>
                <a:srgbClr val="00B050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11318148" y="568659"/>
            <a:ext cx="873852" cy="308077"/>
          </a:xfrm>
          <a:prstGeom prst="rect">
            <a:avLst/>
          </a:prstGeom>
          <a:noFill/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6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1 / 10</a:t>
            </a:r>
            <a:endParaRPr lang="en-US" sz="16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119226" y="1697602"/>
            <a:ext cx="1656000" cy="828000"/>
          </a:xfrm>
          <a:prstGeom prst="rect">
            <a:avLst/>
          </a:prstGeom>
          <a:gradFill flip="none" rotWithShape="1">
            <a:gsLst>
              <a:gs pos="0">
                <a:srgbClr val="36C2DB">
                  <a:shade val="30000"/>
                  <a:satMod val="115000"/>
                </a:srgbClr>
              </a:gs>
              <a:gs pos="50000">
                <a:srgbClr val="36C2DB">
                  <a:shade val="67500"/>
                  <a:satMod val="115000"/>
                </a:srgbClr>
              </a:gs>
              <a:gs pos="100000">
                <a:srgbClr val="36C2DB">
                  <a:shade val="100000"/>
                  <a:satMod val="115000"/>
                </a:srgbClr>
              </a:gs>
            </a:gsLst>
            <a:lin ang="13500000" scaled="1"/>
            <a:tileRect/>
          </a:gradFill>
          <a:ln w="762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User-</a:t>
            </a:r>
            <a:r>
              <a:rPr lang="en-US" sz="16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Centered</a:t>
            </a:r>
            <a:r>
              <a:rPr lang="de-DE" sz="16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 Design </a:t>
            </a:r>
            <a:r>
              <a:rPr lang="en-US" sz="16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Metrics</a:t>
            </a:r>
            <a:endParaRPr lang="en-US" sz="16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119226" y="2650284"/>
            <a:ext cx="1656000" cy="828000"/>
          </a:xfrm>
          <a:prstGeom prst="rect">
            <a:avLst/>
          </a:prstGeom>
          <a:gradFill flip="none" rotWithShape="1">
            <a:gsLst>
              <a:gs pos="0">
                <a:srgbClr val="36C2DB">
                  <a:shade val="30000"/>
                  <a:satMod val="115000"/>
                </a:srgbClr>
              </a:gs>
              <a:gs pos="50000">
                <a:srgbClr val="36C2DB">
                  <a:shade val="67500"/>
                  <a:satMod val="115000"/>
                </a:srgbClr>
              </a:gs>
              <a:gs pos="100000">
                <a:srgbClr val="36C2DB">
                  <a:shade val="100000"/>
                  <a:satMod val="115000"/>
                </a:srgbClr>
              </a:gs>
            </a:gsLst>
            <a:lin ang="13500000" scaled="1"/>
            <a:tileRect/>
          </a:gra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Motivational</a:t>
            </a:r>
            <a:r>
              <a:rPr lang="de-DE" sz="16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Aspects</a:t>
            </a:r>
            <a:endParaRPr lang="en-US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119226" y="3602966"/>
            <a:ext cx="1656000" cy="828000"/>
          </a:xfrm>
          <a:prstGeom prst="rect">
            <a:avLst/>
          </a:prstGeom>
          <a:gradFill flip="none" rotWithShape="1">
            <a:gsLst>
              <a:gs pos="0">
                <a:srgbClr val="36C2DB">
                  <a:shade val="30000"/>
                  <a:satMod val="115000"/>
                </a:srgbClr>
              </a:gs>
              <a:gs pos="50000">
                <a:srgbClr val="36C2DB">
                  <a:shade val="67500"/>
                  <a:satMod val="115000"/>
                </a:srgbClr>
              </a:gs>
              <a:gs pos="100000">
                <a:srgbClr val="36C2DB">
                  <a:shade val="100000"/>
                  <a:satMod val="115000"/>
                </a:srgbClr>
              </a:gs>
            </a:gsLst>
            <a:lin ang="13500000" scaled="1"/>
            <a:tileRect/>
          </a:gra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Study Design: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Methods</a:t>
            </a:r>
            <a:endParaRPr lang="en-US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119226" y="4555648"/>
            <a:ext cx="1656000" cy="828000"/>
          </a:xfrm>
          <a:prstGeom prst="rect">
            <a:avLst/>
          </a:prstGeom>
          <a:gradFill flip="none" rotWithShape="1">
            <a:gsLst>
              <a:gs pos="0">
                <a:srgbClr val="36C2DB">
                  <a:shade val="30000"/>
                  <a:satMod val="115000"/>
                </a:srgbClr>
              </a:gs>
              <a:gs pos="50000">
                <a:srgbClr val="36C2DB">
                  <a:shade val="67500"/>
                  <a:satMod val="115000"/>
                </a:srgbClr>
              </a:gs>
              <a:gs pos="100000">
                <a:srgbClr val="36C2DB">
                  <a:shade val="100000"/>
                  <a:satMod val="115000"/>
                </a:srgbClr>
              </a:gs>
            </a:gsLst>
            <a:lin ang="13500000" scaled="1"/>
            <a:tileRect/>
          </a:gra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Study Design: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Results</a:t>
            </a:r>
            <a:endParaRPr lang="en-US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2" name="Rechteck 31"/>
          <p:cNvSpPr/>
          <p:nvPr/>
        </p:nvSpPr>
        <p:spPr>
          <a:xfrm>
            <a:off x="119226" y="5508331"/>
            <a:ext cx="1656000" cy="828000"/>
          </a:xfrm>
          <a:prstGeom prst="rect">
            <a:avLst/>
          </a:prstGeom>
          <a:gradFill flip="none" rotWithShape="1">
            <a:gsLst>
              <a:gs pos="0">
                <a:srgbClr val="36C2DB">
                  <a:shade val="30000"/>
                  <a:satMod val="115000"/>
                </a:srgbClr>
              </a:gs>
              <a:gs pos="50000">
                <a:srgbClr val="36C2DB">
                  <a:shade val="67500"/>
                  <a:satMod val="115000"/>
                </a:srgbClr>
              </a:gs>
              <a:gs pos="100000">
                <a:srgbClr val="36C2DB">
                  <a:shade val="100000"/>
                  <a:satMod val="115000"/>
                </a:srgbClr>
              </a:gs>
            </a:gsLst>
            <a:lin ang="13500000" scaled="1"/>
            <a:tileRect/>
          </a:gra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Q &amp; A</a:t>
            </a:r>
            <a:endParaRPr lang="en-US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3" name="Gerader Verbinder 32"/>
          <p:cNvCxnSpPr/>
          <p:nvPr/>
        </p:nvCxnSpPr>
        <p:spPr>
          <a:xfrm rot="120000">
            <a:off x="4680861" y="3533512"/>
            <a:ext cx="10389" cy="252000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21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/>
          <a:srcRect t="8198" b="7021"/>
          <a:stretch/>
        </p:blipFill>
        <p:spPr>
          <a:xfrm>
            <a:off x="2429146" y="1098861"/>
            <a:ext cx="6652238" cy="298406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AF892D-6961-47D3-AD88-54E0FB04EBA6}"/>
              </a:ext>
            </a:extLst>
          </p:cNvPr>
          <p:cNvSpPr txBox="1"/>
          <p:nvPr/>
        </p:nvSpPr>
        <p:spPr>
          <a:xfrm>
            <a:off x="177392" y="33283"/>
            <a:ext cx="11837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User-Centered Design Metrics and Motivational Aspects for Basic Study Design</a:t>
            </a:r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76AF892D-6961-47D3-AD88-54E0FB04EBA6}"/>
              </a:ext>
            </a:extLst>
          </p:cNvPr>
          <p:cNvSpPr txBox="1"/>
          <p:nvPr/>
        </p:nvSpPr>
        <p:spPr>
          <a:xfrm>
            <a:off x="1533613" y="412184"/>
            <a:ext cx="4611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Philipp Ziebell – University of </a:t>
            </a:r>
            <a:r>
              <a:rPr lang="en-US" sz="14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Würzburg</a:t>
            </a:r>
            <a:endParaRPr lang="en-US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Box 20">
            <a:extLst>
              <a:ext uri="{FF2B5EF4-FFF2-40B4-BE49-F238E27FC236}">
                <a16:creationId xmlns:a16="http://schemas.microsoft.com/office/drawing/2014/main" id="{76AF892D-6961-47D3-AD88-54E0FB04EBA6}"/>
              </a:ext>
            </a:extLst>
          </p:cNvPr>
          <p:cNvSpPr txBox="1"/>
          <p:nvPr/>
        </p:nvSpPr>
        <p:spPr>
          <a:xfrm>
            <a:off x="2374083" y="944973"/>
            <a:ext cx="977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>
                <a:latin typeface="Century Gothic" panose="020B0502020202020204" pitchFamily="34" charset="0"/>
              </a:rPr>
              <a:t>Overview</a:t>
            </a:r>
            <a:endParaRPr lang="en-US" b="1" u="sng" dirty="0">
              <a:latin typeface="Century Gothic" panose="020B050202020202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/>
          <a:srcRect t="23184" b="21590"/>
          <a:stretch/>
        </p:blipFill>
        <p:spPr>
          <a:xfrm>
            <a:off x="2429146" y="4082930"/>
            <a:ext cx="6707509" cy="2317870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9569948" y="3259784"/>
            <a:ext cx="2121313" cy="523569"/>
          </a:xfrm>
          <a:prstGeom prst="rect">
            <a:avLst/>
          </a:prstGeom>
          <a:noFill/>
          <a:ln w="571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Focus of </a:t>
            </a:r>
            <a:r>
              <a:rPr lang="de-DE" b="1" dirty="0" err="1" smtClean="0">
                <a:solidFill>
                  <a:srgbClr val="00B050"/>
                </a:solidFill>
                <a:latin typeface="Century Gothic" panose="020B0502020202020204" pitchFamily="34" charset="0"/>
              </a:rPr>
              <a:t>this</a:t>
            </a:r>
            <a:r>
              <a:rPr lang="de-DE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 </a:t>
            </a:r>
            <a:r>
              <a:rPr lang="de-DE" b="1" dirty="0" err="1" smtClean="0">
                <a:solidFill>
                  <a:srgbClr val="00B050"/>
                </a:solidFill>
                <a:latin typeface="Century Gothic" panose="020B0502020202020204" pitchFamily="34" charset="0"/>
              </a:rPr>
              <a:t>talk</a:t>
            </a:r>
            <a:endParaRPr lang="de-DE" b="1" dirty="0">
              <a:solidFill>
                <a:srgbClr val="00B050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3394728" y="1865670"/>
            <a:ext cx="5914104" cy="641555"/>
          </a:xfrm>
          <a:prstGeom prst="rect">
            <a:avLst/>
          </a:prstGeom>
          <a:solidFill>
            <a:srgbClr val="92D050">
              <a:alpha val="25000"/>
            </a:srgbClr>
          </a:solidFill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3394728" y="4082927"/>
            <a:ext cx="5906015" cy="792000"/>
          </a:xfrm>
          <a:prstGeom prst="rect">
            <a:avLst/>
          </a:prstGeom>
          <a:solidFill>
            <a:srgbClr val="92D050">
              <a:alpha val="25000"/>
            </a:srgbClr>
          </a:solidFill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3394728" y="2757947"/>
            <a:ext cx="5914104" cy="272171"/>
          </a:xfrm>
          <a:prstGeom prst="rect">
            <a:avLst/>
          </a:prstGeom>
          <a:solidFill>
            <a:srgbClr val="92D050">
              <a:alpha val="25000"/>
            </a:srgbClr>
          </a:solidFill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r Verbinder 14"/>
          <p:cNvCxnSpPr>
            <a:endCxn id="9" idx="0"/>
          </p:cNvCxnSpPr>
          <p:nvPr/>
        </p:nvCxnSpPr>
        <p:spPr>
          <a:xfrm>
            <a:off x="9343818" y="2186448"/>
            <a:ext cx="1286787" cy="1073336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>
            <a:off x="9316921" y="2890008"/>
            <a:ext cx="730045" cy="369776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>
            <a:stCxn id="13" idx="3"/>
            <a:endCxn id="9" idx="2"/>
          </p:cNvCxnSpPr>
          <p:nvPr/>
        </p:nvCxnSpPr>
        <p:spPr>
          <a:xfrm flipV="1">
            <a:off x="9300743" y="3783353"/>
            <a:ext cx="1329862" cy="695574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9372192" y="5449529"/>
            <a:ext cx="2642417" cy="819874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See </a:t>
            </a:r>
            <a:r>
              <a:rPr lang="de-DE" b="1" dirty="0" err="1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supplements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 for </a:t>
            </a:r>
            <a:r>
              <a:rPr lang="de-DE" b="1" dirty="0" err="1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detailed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de-DE" b="1" dirty="0" err="1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information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.</a:t>
            </a:r>
            <a:endParaRPr lang="de-DE" b="1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1815292" y="6421108"/>
            <a:ext cx="8810922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en-US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Kübler</a:t>
            </a:r>
            <a:r>
              <a:rPr lang="en-US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A., </a:t>
            </a:r>
            <a:r>
              <a:rPr lang="en-US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Nijboer</a:t>
            </a:r>
            <a:r>
              <a:rPr lang="en-US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F., &amp; </a:t>
            </a:r>
            <a:r>
              <a:rPr lang="en-US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Kleih</a:t>
            </a:r>
            <a:r>
              <a:rPr lang="en-US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S. (2020). Hearing the needs of clinical users. In Ramsey, N. F. &amp; </a:t>
            </a:r>
            <a:r>
              <a:rPr lang="en-US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Millán</a:t>
            </a:r>
            <a:r>
              <a:rPr lang="en-US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J. R. (Eds.), </a:t>
            </a:r>
            <a:r>
              <a:rPr lang="en-US" sz="700" i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Handbook of Clinical Neurology</a:t>
            </a:r>
            <a:r>
              <a:rPr lang="en-US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 Amsterdam: Elsevier</a:t>
            </a:r>
            <a:r>
              <a:rPr lang="en-US" sz="70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en-US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Kübler</a:t>
            </a:r>
            <a:r>
              <a:rPr lang="en-US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A., </a:t>
            </a:r>
            <a:r>
              <a:rPr lang="en-US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Holz</a:t>
            </a:r>
            <a:r>
              <a:rPr lang="en-US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E</a:t>
            </a:r>
            <a:r>
              <a:rPr lang="en-US" sz="70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 M</a:t>
            </a:r>
            <a:r>
              <a:rPr lang="en-US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., </a:t>
            </a:r>
            <a:r>
              <a:rPr lang="en-US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Riccio</a:t>
            </a:r>
            <a:r>
              <a:rPr lang="en-US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A., </a:t>
            </a:r>
            <a:r>
              <a:rPr lang="en-US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Zickler</a:t>
            </a:r>
            <a:r>
              <a:rPr lang="en-US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C., Kaufmann, T., </a:t>
            </a:r>
            <a:r>
              <a:rPr lang="en-US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Kleih</a:t>
            </a:r>
            <a:r>
              <a:rPr lang="en-US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S</a:t>
            </a:r>
            <a:r>
              <a:rPr lang="en-US" sz="70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 C</a:t>
            </a:r>
            <a:r>
              <a:rPr lang="en-US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., …, &amp; </a:t>
            </a:r>
            <a:r>
              <a:rPr lang="en-US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Mattia</a:t>
            </a:r>
            <a:r>
              <a:rPr lang="en-US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D. (2014). The user-centered design as novel perspective for evaluating the usability of BCI-controlled applications. </a:t>
            </a:r>
            <a:r>
              <a:rPr lang="en-US" sz="700" i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PLoS</a:t>
            </a:r>
            <a:r>
              <a:rPr lang="en-US" sz="700" i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ONE, 9(12), </a:t>
            </a:r>
            <a:r>
              <a:rPr lang="en-US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doi</a:t>
            </a:r>
            <a:r>
              <a:rPr lang="en-US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: 10.1371/journal.pone.0112392.</a:t>
            </a:r>
            <a:endParaRPr lang="en-US" sz="700" dirty="0" smtClean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algn="just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endParaRPr lang="en-US" sz="800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11318148" y="568659"/>
            <a:ext cx="873852" cy="308077"/>
          </a:xfrm>
          <a:prstGeom prst="rect">
            <a:avLst/>
          </a:prstGeom>
          <a:noFill/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6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2 / 10</a:t>
            </a:r>
            <a:endParaRPr lang="en-US" sz="16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119226" y="1697602"/>
            <a:ext cx="1656000" cy="828000"/>
          </a:xfrm>
          <a:prstGeom prst="rect">
            <a:avLst/>
          </a:prstGeom>
          <a:gradFill flip="none" rotWithShape="1">
            <a:gsLst>
              <a:gs pos="0">
                <a:srgbClr val="36C2DB">
                  <a:shade val="30000"/>
                  <a:satMod val="115000"/>
                </a:srgbClr>
              </a:gs>
              <a:gs pos="50000">
                <a:srgbClr val="36C2DB">
                  <a:shade val="67500"/>
                  <a:satMod val="115000"/>
                </a:srgbClr>
              </a:gs>
              <a:gs pos="100000">
                <a:srgbClr val="36C2DB">
                  <a:shade val="100000"/>
                  <a:satMod val="115000"/>
                </a:srgbClr>
              </a:gs>
            </a:gsLst>
            <a:lin ang="13500000" scaled="1"/>
            <a:tileRect/>
          </a:gradFill>
          <a:ln w="762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User-</a:t>
            </a:r>
            <a:r>
              <a:rPr lang="en-US" sz="16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Centered</a:t>
            </a:r>
            <a:r>
              <a:rPr lang="de-DE" sz="16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 Design </a:t>
            </a:r>
            <a:r>
              <a:rPr lang="en-US" sz="16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Metrics</a:t>
            </a:r>
            <a:endParaRPr lang="en-US" sz="16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8" name="Rechteck 37"/>
          <p:cNvSpPr/>
          <p:nvPr/>
        </p:nvSpPr>
        <p:spPr>
          <a:xfrm>
            <a:off x="119226" y="2650284"/>
            <a:ext cx="1656000" cy="828000"/>
          </a:xfrm>
          <a:prstGeom prst="rect">
            <a:avLst/>
          </a:prstGeom>
          <a:gradFill flip="none" rotWithShape="1">
            <a:gsLst>
              <a:gs pos="0">
                <a:srgbClr val="36C2DB">
                  <a:shade val="30000"/>
                  <a:satMod val="115000"/>
                </a:srgbClr>
              </a:gs>
              <a:gs pos="50000">
                <a:srgbClr val="36C2DB">
                  <a:shade val="67500"/>
                  <a:satMod val="115000"/>
                </a:srgbClr>
              </a:gs>
              <a:gs pos="100000">
                <a:srgbClr val="36C2DB">
                  <a:shade val="100000"/>
                  <a:satMod val="115000"/>
                </a:srgbClr>
              </a:gs>
            </a:gsLst>
            <a:lin ang="13500000" scaled="1"/>
            <a:tileRect/>
          </a:gra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Motivational</a:t>
            </a:r>
            <a:r>
              <a:rPr lang="de-DE" sz="16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Aspects</a:t>
            </a:r>
            <a:endParaRPr lang="en-US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9" name="Rechteck 38"/>
          <p:cNvSpPr/>
          <p:nvPr/>
        </p:nvSpPr>
        <p:spPr>
          <a:xfrm>
            <a:off x="119226" y="3602966"/>
            <a:ext cx="1656000" cy="828000"/>
          </a:xfrm>
          <a:prstGeom prst="rect">
            <a:avLst/>
          </a:prstGeom>
          <a:gradFill flip="none" rotWithShape="1">
            <a:gsLst>
              <a:gs pos="0">
                <a:srgbClr val="36C2DB">
                  <a:shade val="30000"/>
                  <a:satMod val="115000"/>
                </a:srgbClr>
              </a:gs>
              <a:gs pos="50000">
                <a:srgbClr val="36C2DB">
                  <a:shade val="67500"/>
                  <a:satMod val="115000"/>
                </a:srgbClr>
              </a:gs>
              <a:gs pos="100000">
                <a:srgbClr val="36C2DB">
                  <a:shade val="100000"/>
                  <a:satMod val="115000"/>
                </a:srgbClr>
              </a:gs>
            </a:gsLst>
            <a:lin ang="13500000" scaled="1"/>
            <a:tileRect/>
          </a:gra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Study Design: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Methods</a:t>
            </a:r>
            <a:endParaRPr lang="en-US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40" name="Rechteck 39"/>
          <p:cNvSpPr/>
          <p:nvPr/>
        </p:nvSpPr>
        <p:spPr>
          <a:xfrm>
            <a:off x="119226" y="4555648"/>
            <a:ext cx="1656000" cy="828000"/>
          </a:xfrm>
          <a:prstGeom prst="rect">
            <a:avLst/>
          </a:prstGeom>
          <a:gradFill flip="none" rotWithShape="1">
            <a:gsLst>
              <a:gs pos="0">
                <a:srgbClr val="36C2DB">
                  <a:shade val="30000"/>
                  <a:satMod val="115000"/>
                </a:srgbClr>
              </a:gs>
              <a:gs pos="50000">
                <a:srgbClr val="36C2DB">
                  <a:shade val="67500"/>
                  <a:satMod val="115000"/>
                </a:srgbClr>
              </a:gs>
              <a:gs pos="100000">
                <a:srgbClr val="36C2DB">
                  <a:shade val="100000"/>
                  <a:satMod val="115000"/>
                </a:srgbClr>
              </a:gs>
            </a:gsLst>
            <a:lin ang="13500000" scaled="1"/>
            <a:tileRect/>
          </a:gra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Study Design: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Results</a:t>
            </a:r>
            <a:endParaRPr lang="en-US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119226" y="5508331"/>
            <a:ext cx="1656000" cy="828000"/>
          </a:xfrm>
          <a:prstGeom prst="rect">
            <a:avLst/>
          </a:prstGeom>
          <a:gradFill flip="none" rotWithShape="1">
            <a:gsLst>
              <a:gs pos="0">
                <a:srgbClr val="36C2DB">
                  <a:shade val="30000"/>
                  <a:satMod val="115000"/>
                </a:srgbClr>
              </a:gs>
              <a:gs pos="50000">
                <a:srgbClr val="36C2DB">
                  <a:shade val="67500"/>
                  <a:satMod val="115000"/>
                </a:srgbClr>
              </a:gs>
              <a:gs pos="100000">
                <a:srgbClr val="36C2DB">
                  <a:shade val="100000"/>
                  <a:satMod val="115000"/>
                </a:srgbClr>
              </a:gs>
            </a:gsLst>
            <a:lin ang="13500000" scaled="1"/>
            <a:tileRect/>
          </a:gra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Q &amp; A</a:t>
            </a:r>
            <a:endParaRPr lang="en-US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56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6AF892D-6961-47D3-AD88-54E0FB04EBA6}"/>
              </a:ext>
            </a:extLst>
          </p:cNvPr>
          <p:cNvSpPr txBox="1"/>
          <p:nvPr/>
        </p:nvSpPr>
        <p:spPr>
          <a:xfrm>
            <a:off x="177392" y="33283"/>
            <a:ext cx="11837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User-Centered Design Metrics and Motivational Aspects for Basic Study Design</a:t>
            </a:r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76AF892D-6961-47D3-AD88-54E0FB04EBA6}"/>
              </a:ext>
            </a:extLst>
          </p:cNvPr>
          <p:cNvSpPr txBox="1"/>
          <p:nvPr/>
        </p:nvSpPr>
        <p:spPr>
          <a:xfrm>
            <a:off x="1533613" y="412184"/>
            <a:ext cx="4611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Philipp Ziebell – University of </a:t>
            </a:r>
            <a:r>
              <a:rPr lang="en-US" sz="14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Würzburg</a:t>
            </a:r>
            <a:endParaRPr lang="en-US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Box 20">
            <a:extLst>
              <a:ext uri="{FF2B5EF4-FFF2-40B4-BE49-F238E27FC236}">
                <a16:creationId xmlns:a16="http://schemas.microsoft.com/office/drawing/2014/main" id="{76AF892D-6961-47D3-AD88-54E0FB04EBA6}"/>
              </a:ext>
            </a:extLst>
          </p:cNvPr>
          <p:cNvSpPr txBox="1"/>
          <p:nvPr/>
        </p:nvSpPr>
        <p:spPr>
          <a:xfrm>
            <a:off x="2374083" y="944973"/>
            <a:ext cx="977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>
                <a:latin typeface="Century Gothic" panose="020B0502020202020204" pitchFamily="34" charset="0"/>
              </a:rPr>
              <a:t>Overview</a:t>
            </a:r>
            <a:endParaRPr lang="en-US" b="1" u="sng" dirty="0">
              <a:latin typeface="Century Gothic" panose="020B0502020202020204" pitchFamily="34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1815292" y="6421108"/>
            <a:ext cx="8810922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en-US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Chavarriaga</a:t>
            </a:r>
            <a:r>
              <a:rPr lang="en-US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R., Fried-</a:t>
            </a:r>
            <a:r>
              <a:rPr lang="en-US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Oken</a:t>
            </a:r>
            <a:r>
              <a:rPr lang="en-US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M., </a:t>
            </a:r>
            <a:r>
              <a:rPr lang="en-US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Kleih</a:t>
            </a:r>
            <a:r>
              <a:rPr lang="en-US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S., </a:t>
            </a:r>
            <a:r>
              <a:rPr lang="en-US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Lotte</a:t>
            </a:r>
            <a:r>
              <a:rPr lang="en-US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F., &amp; Scherer, R. (2017). Heading for new shores! Overcoming pitfalls in BCI design. </a:t>
            </a:r>
            <a:r>
              <a:rPr lang="en-US" sz="700" i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Brain-Computer Interfaces, 4, </a:t>
            </a:r>
            <a:r>
              <a:rPr lang="en-US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doi</a:t>
            </a:r>
            <a:r>
              <a:rPr lang="en-US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: </a:t>
            </a:r>
            <a:r>
              <a:rPr lang="en-US" sz="70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10.1080/2326263X.2016.1263916</a:t>
            </a:r>
            <a:r>
              <a:rPr lang="en-US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en-US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Lotte</a:t>
            </a:r>
            <a:r>
              <a:rPr lang="en-US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F., </a:t>
            </a:r>
            <a:r>
              <a:rPr lang="en-US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Larrue</a:t>
            </a:r>
            <a:r>
              <a:rPr lang="en-US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F. &amp; </a:t>
            </a:r>
            <a:r>
              <a:rPr lang="en-US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Mühl</a:t>
            </a:r>
            <a:r>
              <a:rPr lang="en-US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C. (2013). Flaws in current human training protocols for spontaneous Brain-Computer Interfaces: lessons learned from instructional design. </a:t>
            </a:r>
            <a:r>
              <a:rPr lang="en-US" sz="700" i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Frontiers in Human Neuroscience, 7,</a:t>
            </a:r>
            <a:r>
              <a:rPr lang="en-US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doi</a:t>
            </a:r>
            <a:r>
              <a:rPr lang="en-US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: 10.3389/fnhum.2013.00568.</a:t>
            </a:r>
          </a:p>
          <a:p>
            <a:pPr algn="just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endParaRPr lang="en-US" sz="800" dirty="0" smtClean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9023335" y="5565639"/>
            <a:ext cx="2642417" cy="819874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See </a:t>
            </a:r>
            <a:r>
              <a:rPr lang="de-DE" b="1" dirty="0" err="1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supplements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 for </a:t>
            </a:r>
            <a:r>
              <a:rPr lang="de-DE" b="1" dirty="0" err="1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detailed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de-DE" b="1" dirty="0" err="1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information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.</a:t>
            </a:r>
            <a:endParaRPr lang="de-DE" b="1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963" y="1133474"/>
            <a:ext cx="3329162" cy="4306569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</a:ln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9032" y="1362211"/>
            <a:ext cx="4391485" cy="4613365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5453062" y="5191127"/>
            <a:ext cx="360000" cy="180000"/>
          </a:xfrm>
          <a:prstGeom prst="rect">
            <a:avLst/>
          </a:prstGeom>
          <a:solidFill>
            <a:srgbClr val="92D050">
              <a:alpha val="25000"/>
            </a:srgbClr>
          </a:solidFill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3243262" y="5350044"/>
            <a:ext cx="576000" cy="180000"/>
          </a:xfrm>
          <a:prstGeom prst="rect">
            <a:avLst/>
          </a:prstGeom>
          <a:solidFill>
            <a:srgbClr val="92D050">
              <a:alpha val="25000"/>
            </a:srgbClr>
          </a:solidFill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6243342" y="5350044"/>
            <a:ext cx="720000" cy="180000"/>
          </a:xfrm>
          <a:prstGeom prst="rect">
            <a:avLst/>
          </a:prstGeom>
          <a:solidFill>
            <a:srgbClr val="92D050">
              <a:alpha val="25000"/>
            </a:srgbClr>
          </a:solidFill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4294117" y="5897539"/>
            <a:ext cx="2121313" cy="523569"/>
          </a:xfrm>
          <a:prstGeom prst="rect">
            <a:avLst/>
          </a:prstGeom>
          <a:noFill/>
          <a:ln w="571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Focus of </a:t>
            </a:r>
            <a:r>
              <a:rPr lang="de-DE" b="1" dirty="0" err="1" smtClean="0">
                <a:solidFill>
                  <a:srgbClr val="00B050"/>
                </a:solidFill>
                <a:latin typeface="Century Gothic" panose="020B0502020202020204" pitchFamily="34" charset="0"/>
              </a:rPr>
              <a:t>this</a:t>
            </a:r>
            <a:r>
              <a:rPr lang="de-DE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 </a:t>
            </a:r>
            <a:r>
              <a:rPr lang="de-DE" b="1" dirty="0" err="1" smtClean="0">
                <a:solidFill>
                  <a:srgbClr val="00B050"/>
                </a:solidFill>
                <a:latin typeface="Century Gothic" panose="020B0502020202020204" pitchFamily="34" charset="0"/>
              </a:rPr>
              <a:t>talk</a:t>
            </a:r>
            <a:endParaRPr lang="de-DE" b="1" dirty="0">
              <a:solidFill>
                <a:srgbClr val="00B050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11318148" y="568659"/>
            <a:ext cx="873852" cy="308077"/>
          </a:xfrm>
          <a:prstGeom prst="rect">
            <a:avLst/>
          </a:prstGeom>
          <a:noFill/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6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3 / 10</a:t>
            </a:r>
            <a:endParaRPr lang="en-US" sz="16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119226" y="1697602"/>
            <a:ext cx="1656000" cy="828000"/>
          </a:xfrm>
          <a:prstGeom prst="rect">
            <a:avLst/>
          </a:prstGeom>
          <a:gradFill flip="none" rotWithShape="1">
            <a:gsLst>
              <a:gs pos="0">
                <a:srgbClr val="36C2DB">
                  <a:shade val="30000"/>
                  <a:satMod val="115000"/>
                </a:srgbClr>
              </a:gs>
              <a:gs pos="50000">
                <a:srgbClr val="36C2DB">
                  <a:shade val="67500"/>
                  <a:satMod val="115000"/>
                </a:srgbClr>
              </a:gs>
              <a:gs pos="100000">
                <a:srgbClr val="36C2DB">
                  <a:shade val="100000"/>
                  <a:satMod val="115000"/>
                </a:srgbClr>
              </a:gs>
            </a:gsLst>
            <a:lin ang="13500000" scaled="1"/>
            <a:tileRect/>
          </a:gra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User-</a:t>
            </a:r>
            <a:r>
              <a:rPr lang="en-US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Centered</a:t>
            </a:r>
            <a:r>
              <a:rPr lang="de-DE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 Design </a:t>
            </a:r>
            <a:r>
              <a:rPr lang="en-US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Metrics</a:t>
            </a:r>
            <a:endParaRPr lang="en-US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119226" y="2650284"/>
            <a:ext cx="1656000" cy="828000"/>
          </a:xfrm>
          <a:prstGeom prst="rect">
            <a:avLst/>
          </a:prstGeom>
          <a:gradFill flip="none" rotWithShape="1">
            <a:gsLst>
              <a:gs pos="0">
                <a:srgbClr val="36C2DB">
                  <a:shade val="30000"/>
                  <a:satMod val="115000"/>
                </a:srgbClr>
              </a:gs>
              <a:gs pos="50000">
                <a:srgbClr val="36C2DB">
                  <a:shade val="67500"/>
                  <a:satMod val="115000"/>
                </a:srgbClr>
              </a:gs>
              <a:gs pos="100000">
                <a:srgbClr val="36C2DB">
                  <a:shade val="100000"/>
                  <a:satMod val="115000"/>
                </a:srgbClr>
              </a:gs>
            </a:gsLst>
            <a:lin ang="13500000" scaled="1"/>
            <a:tileRect/>
          </a:gradFill>
          <a:ln w="762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Motivational </a:t>
            </a:r>
            <a:r>
              <a:rPr lang="en-US" sz="16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Aspects</a:t>
            </a:r>
            <a:endParaRPr lang="en-US" sz="16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119226" y="3602966"/>
            <a:ext cx="1656000" cy="828000"/>
          </a:xfrm>
          <a:prstGeom prst="rect">
            <a:avLst/>
          </a:prstGeom>
          <a:gradFill flip="none" rotWithShape="1">
            <a:gsLst>
              <a:gs pos="0">
                <a:srgbClr val="36C2DB">
                  <a:shade val="30000"/>
                  <a:satMod val="115000"/>
                </a:srgbClr>
              </a:gs>
              <a:gs pos="50000">
                <a:srgbClr val="36C2DB">
                  <a:shade val="67500"/>
                  <a:satMod val="115000"/>
                </a:srgbClr>
              </a:gs>
              <a:gs pos="100000">
                <a:srgbClr val="36C2DB">
                  <a:shade val="100000"/>
                  <a:satMod val="115000"/>
                </a:srgbClr>
              </a:gs>
            </a:gsLst>
            <a:lin ang="13500000" scaled="1"/>
            <a:tileRect/>
          </a:gra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Study Design: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Methods</a:t>
            </a:r>
            <a:endParaRPr lang="en-US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2" name="Rechteck 31"/>
          <p:cNvSpPr/>
          <p:nvPr/>
        </p:nvSpPr>
        <p:spPr>
          <a:xfrm>
            <a:off x="119226" y="4555648"/>
            <a:ext cx="1656000" cy="828000"/>
          </a:xfrm>
          <a:prstGeom prst="rect">
            <a:avLst/>
          </a:prstGeom>
          <a:gradFill flip="none" rotWithShape="1">
            <a:gsLst>
              <a:gs pos="0">
                <a:srgbClr val="36C2DB">
                  <a:shade val="30000"/>
                  <a:satMod val="115000"/>
                </a:srgbClr>
              </a:gs>
              <a:gs pos="50000">
                <a:srgbClr val="36C2DB">
                  <a:shade val="67500"/>
                  <a:satMod val="115000"/>
                </a:srgbClr>
              </a:gs>
              <a:gs pos="100000">
                <a:srgbClr val="36C2DB">
                  <a:shade val="100000"/>
                  <a:satMod val="115000"/>
                </a:srgbClr>
              </a:gs>
            </a:gsLst>
            <a:lin ang="13500000" scaled="1"/>
            <a:tileRect/>
          </a:gra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Study Design: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Results</a:t>
            </a:r>
            <a:endParaRPr lang="en-US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3" name="Rechteck 32"/>
          <p:cNvSpPr/>
          <p:nvPr/>
        </p:nvSpPr>
        <p:spPr>
          <a:xfrm>
            <a:off x="119226" y="5508331"/>
            <a:ext cx="1656000" cy="828000"/>
          </a:xfrm>
          <a:prstGeom prst="rect">
            <a:avLst/>
          </a:prstGeom>
          <a:gradFill flip="none" rotWithShape="1">
            <a:gsLst>
              <a:gs pos="0">
                <a:srgbClr val="36C2DB">
                  <a:shade val="30000"/>
                  <a:satMod val="115000"/>
                </a:srgbClr>
              </a:gs>
              <a:gs pos="50000">
                <a:srgbClr val="36C2DB">
                  <a:shade val="67500"/>
                  <a:satMod val="115000"/>
                </a:srgbClr>
              </a:gs>
              <a:gs pos="100000">
                <a:srgbClr val="36C2DB">
                  <a:shade val="100000"/>
                  <a:satMod val="115000"/>
                </a:srgbClr>
              </a:gs>
            </a:gsLst>
            <a:lin ang="13500000" scaled="1"/>
            <a:tileRect/>
          </a:gra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Q &amp; A</a:t>
            </a:r>
            <a:endParaRPr lang="en-US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4" name="Gerader Verbinder 33"/>
          <p:cNvCxnSpPr>
            <a:endCxn id="16" idx="1"/>
          </p:cNvCxnSpPr>
          <p:nvPr/>
        </p:nvCxnSpPr>
        <p:spPr>
          <a:xfrm>
            <a:off x="3483737" y="5530044"/>
            <a:ext cx="810380" cy="629280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>
            <a:endCxn id="11" idx="2"/>
          </p:cNvCxnSpPr>
          <p:nvPr/>
        </p:nvCxnSpPr>
        <p:spPr>
          <a:xfrm flipH="1">
            <a:off x="5354775" y="5363798"/>
            <a:ext cx="250275" cy="611778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endCxn id="16" idx="3"/>
          </p:cNvCxnSpPr>
          <p:nvPr/>
        </p:nvCxnSpPr>
        <p:spPr>
          <a:xfrm flipH="1">
            <a:off x="6415430" y="5530043"/>
            <a:ext cx="170229" cy="629281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888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828" y="887312"/>
            <a:ext cx="7015291" cy="42530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AF892D-6961-47D3-AD88-54E0FB04EBA6}"/>
              </a:ext>
            </a:extLst>
          </p:cNvPr>
          <p:cNvSpPr txBox="1"/>
          <p:nvPr/>
        </p:nvSpPr>
        <p:spPr>
          <a:xfrm>
            <a:off x="177392" y="33283"/>
            <a:ext cx="11837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User-Centered Design Metrics and Motivational Aspects for Basic Study Design</a:t>
            </a:r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76AF892D-6961-47D3-AD88-54E0FB04EBA6}"/>
              </a:ext>
            </a:extLst>
          </p:cNvPr>
          <p:cNvSpPr txBox="1"/>
          <p:nvPr/>
        </p:nvSpPr>
        <p:spPr>
          <a:xfrm>
            <a:off x="1533613" y="412184"/>
            <a:ext cx="4611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Philipp Ziebell – University of </a:t>
            </a:r>
            <a:r>
              <a:rPr lang="en-US" sz="14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Würzburg</a:t>
            </a:r>
            <a:endParaRPr lang="en-US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Box 20">
            <a:extLst>
              <a:ext uri="{FF2B5EF4-FFF2-40B4-BE49-F238E27FC236}">
                <a16:creationId xmlns:a16="http://schemas.microsoft.com/office/drawing/2014/main" id="{76AF892D-6961-47D3-AD88-54E0FB04EBA6}"/>
              </a:ext>
            </a:extLst>
          </p:cNvPr>
          <p:cNvSpPr txBox="1"/>
          <p:nvPr/>
        </p:nvSpPr>
        <p:spPr>
          <a:xfrm>
            <a:off x="2374083" y="944973"/>
            <a:ext cx="977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>
                <a:latin typeface="Century Gothic" panose="020B0502020202020204" pitchFamily="34" charset="0"/>
              </a:rPr>
              <a:t>Example</a:t>
            </a:r>
            <a:endParaRPr lang="en-US" b="1" u="sng" dirty="0">
              <a:latin typeface="Century Gothic" panose="020B0502020202020204" pitchFamily="34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815292" y="6421108"/>
            <a:ext cx="88109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Ziebell, P.,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Stümpfig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J.,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Eidel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M.,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Kleih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S. C., Kübler, A.,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Latoschik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M. E., &amp; Halder, S. (2020). Stimulus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modality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influences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session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-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to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-session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transfer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of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training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effects in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auditory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and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tactile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streaming-based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P300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brain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–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computer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interfaces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 </a:t>
            </a:r>
            <a:r>
              <a:rPr lang="de-DE" sz="700" i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Scientific Reports, 10(1),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doi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: </a:t>
            </a:r>
            <a:r>
              <a:rPr lang="de-DE" sz="70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10.1038/s41598-020-67887-6.</a:t>
            </a:r>
            <a:endParaRPr lang="en-US" sz="700" dirty="0" smtClean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20" t="12729" r="9175" b="24599"/>
          <a:stretch/>
        </p:blipFill>
        <p:spPr>
          <a:xfrm>
            <a:off x="4559791" y="5140333"/>
            <a:ext cx="864000" cy="1089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Grafik 3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9" r="5632"/>
          <a:stretch/>
        </p:blipFill>
        <p:spPr>
          <a:xfrm>
            <a:off x="9712668" y="4905849"/>
            <a:ext cx="864001" cy="10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73" r="16481" b="23629"/>
          <a:stretch/>
        </p:blipFill>
        <p:spPr>
          <a:xfrm>
            <a:off x="8673047" y="4905849"/>
            <a:ext cx="862879" cy="10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Grafik 3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4" r="10469"/>
          <a:stretch/>
        </p:blipFill>
        <p:spPr>
          <a:xfrm>
            <a:off x="7632304" y="4905849"/>
            <a:ext cx="864001" cy="10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Grafik 3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2" t="25935" r="63820" b="46823"/>
          <a:stretch/>
        </p:blipFill>
        <p:spPr>
          <a:xfrm>
            <a:off x="5573831" y="4902984"/>
            <a:ext cx="862879" cy="10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Grafik 34"/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4" t="19077" r="11711" b="1391"/>
          <a:stretch/>
        </p:blipFill>
        <p:spPr>
          <a:xfrm>
            <a:off x="6591562" y="4905849"/>
            <a:ext cx="864000" cy="10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hteck 12"/>
          <p:cNvSpPr/>
          <p:nvPr/>
        </p:nvSpPr>
        <p:spPr>
          <a:xfrm>
            <a:off x="11318148" y="568659"/>
            <a:ext cx="873852" cy="308077"/>
          </a:xfrm>
          <a:prstGeom prst="rect">
            <a:avLst/>
          </a:prstGeom>
          <a:noFill/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6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4 / 10</a:t>
            </a:r>
            <a:endParaRPr lang="en-US" sz="16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119226" y="1697602"/>
            <a:ext cx="1656000" cy="828000"/>
          </a:xfrm>
          <a:prstGeom prst="rect">
            <a:avLst/>
          </a:prstGeom>
          <a:gradFill flip="none" rotWithShape="1">
            <a:gsLst>
              <a:gs pos="0">
                <a:srgbClr val="36C2DB">
                  <a:shade val="30000"/>
                  <a:satMod val="115000"/>
                </a:srgbClr>
              </a:gs>
              <a:gs pos="50000">
                <a:srgbClr val="36C2DB">
                  <a:shade val="67500"/>
                  <a:satMod val="115000"/>
                </a:srgbClr>
              </a:gs>
              <a:gs pos="100000">
                <a:srgbClr val="36C2DB">
                  <a:shade val="100000"/>
                  <a:satMod val="115000"/>
                </a:srgbClr>
              </a:gs>
            </a:gsLst>
            <a:lin ang="13500000" scaled="1"/>
            <a:tileRect/>
          </a:gra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User-</a:t>
            </a:r>
            <a:r>
              <a:rPr lang="en-US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Centered</a:t>
            </a:r>
            <a:r>
              <a:rPr lang="de-DE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 Design </a:t>
            </a:r>
            <a:r>
              <a:rPr lang="en-US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Metrics</a:t>
            </a:r>
            <a:endParaRPr lang="en-US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119226" y="2650284"/>
            <a:ext cx="1656000" cy="828000"/>
          </a:xfrm>
          <a:prstGeom prst="rect">
            <a:avLst/>
          </a:prstGeom>
          <a:gradFill flip="none" rotWithShape="1">
            <a:gsLst>
              <a:gs pos="0">
                <a:srgbClr val="36C2DB">
                  <a:shade val="30000"/>
                  <a:satMod val="115000"/>
                </a:srgbClr>
              </a:gs>
              <a:gs pos="50000">
                <a:srgbClr val="36C2DB">
                  <a:shade val="67500"/>
                  <a:satMod val="115000"/>
                </a:srgbClr>
              </a:gs>
              <a:gs pos="100000">
                <a:srgbClr val="36C2DB">
                  <a:shade val="100000"/>
                  <a:satMod val="115000"/>
                </a:srgbClr>
              </a:gs>
            </a:gsLst>
            <a:lin ang="13500000" scaled="1"/>
            <a:tileRect/>
          </a:gra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Motivational </a:t>
            </a:r>
            <a:r>
              <a:rPr lang="en-US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Aspects</a:t>
            </a:r>
            <a:endParaRPr lang="en-US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119226" y="3602966"/>
            <a:ext cx="1656000" cy="828000"/>
          </a:xfrm>
          <a:prstGeom prst="rect">
            <a:avLst/>
          </a:prstGeom>
          <a:gradFill flip="none" rotWithShape="1">
            <a:gsLst>
              <a:gs pos="0">
                <a:srgbClr val="36C2DB">
                  <a:shade val="30000"/>
                  <a:satMod val="115000"/>
                </a:srgbClr>
              </a:gs>
              <a:gs pos="50000">
                <a:srgbClr val="36C2DB">
                  <a:shade val="67500"/>
                  <a:satMod val="115000"/>
                </a:srgbClr>
              </a:gs>
              <a:gs pos="100000">
                <a:srgbClr val="36C2DB">
                  <a:shade val="100000"/>
                  <a:satMod val="115000"/>
                </a:srgbClr>
              </a:gs>
            </a:gsLst>
            <a:lin ang="13500000" scaled="1"/>
            <a:tileRect/>
          </a:gradFill>
          <a:ln w="762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Study Design: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Methods</a:t>
            </a:r>
            <a:endParaRPr lang="en-US" sz="16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119226" y="4555648"/>
            <a:ext cx="1656000" cy="828000"/>
          </a:xfrm>
          <a:prstGeom prst="rect">
            <a:avLst/>
          </a:prstGeom>
          <a:gradFill flip="none" rotWithShape="1">
            <a:gsLst>
              <a:gs pos="0">
                <a:srgbClr val="36C2DB">
                  <a:shade val="30000"/>
                  <a:satMod val="115000"/>
                </a:srgbClr>
              </a:gs>
              <a:gs pos="50000">
                <a:srgbClr val="36C2DB">
                  <a:shade val="67500"/>
                  <a:satMod val="115000"/>
                </a:srgbClr>
              </a:gs>
              <a:gs pos="100000">
                <a:srgbClr val="36C2DB">
                  <a:shade val="100000"/>
                  <a:satMod val="115000"/>
                </a:srgbClr>
              </a:gs>
            </a:gsLst>
            <a:lin ang="13500000" scaled="1"/>
            <a:tileRect/>
          </a:gra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Study Design: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Results</a:t>
            </a:r>
            <a:endParaRPr lang="en-US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119226" y="5508331"/>
            <a:ext cx="1656000" cy="828000"/>
          </a:xfrm>
          <a:prstGeom prst="rect">
            <a:avLst/>
          </a:prstGeom>
          <a:gradFill flip="none" rotWithShape="1">
            <a:gsLst>
              <a:gs pos="0">
                <a:srgbClr val="36C2DB">
                  <a:shade val="30000"/>
                  <a:satMod val="115000"/>
                </a:srgbClr>
              </a:gs>
              <a:gs pos="50000">
                <a:srgbClr val="36C2DB">
                  <a:shade val="67500"/>
                  <a:satMod val="115000"/>
                </a:srgbClr>
              </a:gs>
              <a:gs pos="100000">
                <a:srgbClr val="36C2DB">
                  <a:shade val="100000"/>
                  <a:satMod val="115000"/>
                </a:srgbClr>
              </a:gs>
            </a:gsLst>
            <a:lin ang="13500000" scaled="1"/>
            <a:tileRect/>
          </a:gra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Q &amp; A</a:t>
            </a:r>
            <a:endParaRPr lang="en-US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56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k 22"/>
          <p:cNvPicPr>
            <a:picLocks noChangeAspect="1"/>
          </p:cNvPicPr>
          <p:nvPr/>
        </p:nvPicPr>
        <p:blipFill rotWithShape="1">
          <a:blip r:embed="rId5"/>
          <a:srcRect t="-1" b="1058"/>
          <a:stretch/>
        </p:blipFill>
        <p:spPr>
          <a:xfrm>
            <a:off x="2786676" y="1169986"/>
            <a:ext cx="5732216" cy="523807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AF892D-6961-47D3-AD88-54E0FB04EBA6}"/>
              </a:ext>
            </a:extLst>
          </p:cNvPr>
          <p:cNvSpPr txBox="1"/>
          <p:nvPr/>
        </p:nvSpPr>
        <p:spPr>
          <a:xfrm>
            <a:off x="177392" y="33283"/>
            <a:ext cx="11837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User-Centered Design Metrics and Motivational Aspects for Basic Study Design</a:t>
            </a:r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76AF892D-6961-47D3-AD88-54E0FB04EBA6}"/>
              </a:ext>
            </a:extLst>
          </p:cNvPr>
          <p:cNvSpPr txBox="1"/>
          <p:nvPr/>
        </p:nvSpPr>
        <p:spPr>
          <a:xfrm>
            <a:off x="1533613" y="412184"/>
            <a:ext cx="4611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Philipp Ziebell – University of </a:t>
            </a:r>
            <a:r>
              <a:rPr lang="en-US" sz="14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Würzburg</a:t>
            </a:r>
            <a:endParaRPr lang="en-US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Box 20">
            <a:extLst>
              <a:ext uri="{FF2B5EF4-FFF2-40B4-BE49-F238E27FC236}">
                <a16:creationId xmlns:a16="http://schemas.microsoft.com/office/drawing/2014/main" id="{76AF892D-6961-47D3-AD88-54E0FB04EBA6}"/>
              </a:ext>
            </a:extLst>
          </p:cNvPr>
          <p:cNvSpPr txBox="1"/>
          <p:nvPr/>
        </p:nvSpPr>
        <p:spPr>
          <a:xfrm>
            <a:off x="2374083" y="944973"/>
            <a:ext cx="977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latin typeface="Century Gothic" panose="020B0502020202020204" pitchFamily="34" charset="0"/>
              </a:rPr>
              <a:t>Task, Feedback, and Instructions</a:t>
            </a:r>
            <a:endParaRPr lang="en-US" b="1" u="sng" dirty="0">
              <a:latin typeface="Century Gothic" panose="020B0502020202020204" pitchFamily="34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3646009" y="5876303"/>
            <a:ext cx="1253472" cy="146171"/>
          </a:xfrm>
          <a:prstGeom prst="rect">
            <a:avLst/>
          </a:prstGeom>
          <a:solidFill>
            <a:srgbClr val="92D050">
              <a:alpha val="25000"/>
            </a:srgbClr>
          </a:solidFill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5333066" y="3435220"/>
            <a:ext cx="2529822" cy="302673"/>
          </a:xfrm>
          <a:prstGeom prst="rect">
            <a:avLst/>
          </a:prstGeom>
          <a:solidFill>
            <a:srgbClr val="92D050">
              <a:alpha val="25000"/>
            </a:srgbClr>
          </a:solidFill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reward_soun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9614760" y="1099619"/>
            <a:ext cx="609600" cy="609600"/>
          </a:xfrm>
          <a:prstGeom prst="rect">
            <a:avLst/>
          </a:prstGeom>
        </p:spPr>
      </p:pic>
      <p:pic>
        <p:nvPicPr>
          <p:cNvPr id="12" name="Picture 3" descr="H:\Alt\Arbeit\Studium\Masterarbeit\Versuchsdesign\Bilder\Objekte\Session_1\Objekt_D-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019" y="730287"/>
            <a:ext cx="107950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4376" y="4001305"/>
            <a:ext cx="3140233" cy="2586549"/>
          </a:xfrm>
          <a:prstGeom prst="rect">
            <a:avLst/>
          </a:prstGeom>
        </p:spPr>
      </p:pic>
      <p:pic>
        <p:nvPicPr>
          <p:cNvPr id="17" name="Grafik 16" descr="C:\Users\Philipp\Desktop\Folie1.JPG"/>
          <p:cNvPicPr/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212"/>
          <a:stretch/>
        </p:blipFill>
        <p:spPr bwMode="auto">
          <a:xfrm>
            <a:off x="9005872" y="2430270"/>
            <a:ext cx="2806811" cy="1649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Gerader Verbinder 17"/>
          <p:cNvCxnSpPr/>
          <p:nvPr/>
        </p:nvCxnSpPr>
        <p:spPr>
          <a:xfrm flipV="1">
            <a:off x="7840667" y="1404419"/>
            <a:ext cx="1718434" cy="2060219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>
            <a:stCxn id="9" idx="3"/>
          </p:cNvCxnSpPr>
          <p:nvPr/>
        </p:nvCxnSpPr>
        <p:spPr>
          <a:xfrm flipV="1">
            <a:off x="4899481" y="4077785"/>
            <a:ext cx="4063090" cy="1871604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1815292" y="6421108"/>
            <a:ext cx="881092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Ziebell, P.,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Stümpfig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J.,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Eidel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M.,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Kleih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S. C., Kübler, A.,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Latoschik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M. E., &amp; Halder, S. (2020). Stimulus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modality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influences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session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-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to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-session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transfer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of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training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effects in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auditory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and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tactile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streaming-based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P300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brain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–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computer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interfaces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 </a:t>
            </a:r>
            <a:r>
              <a:rPr lang="de-DE" sz="700" i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Scientific Reports, 10(1),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doi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: 10.1038/s41598-020-67887-6.</a:t>
            </a:r>
            <a:endParaRPr lang="en-US" sz="700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algn="just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endParaRPr lang="en-US" sz="700" dirty="0" smtClean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11318148" y="568659"/>
            <a:ext cx="873852" cy="308077"/>
          </a:xfrm>
          <a:prstGeom prst="rect">
            <a:avLst/>
          </a:prstGeom>
          <a:noFill/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6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5 / 10</a:t>
            </a:r>
            <a:endParaRPr lang="en-US" sz="16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2" name="Rechteck 31"/>
          <p:cNvSpPr/>
          <p:nvPr/>
        </p:nvSpPr>
        <p:spPr>
          <a:xfrm>
            <a:off x="119226" y="1697602"/>
            <a:ext cx="1656000" cy="828000"/>
          </a:xfrm>
          <a:prstGeom prst="rect">
            <a:avLst/>
          </a:prstGeom>
          <a:gradFill flip="none" rotWithShape="1">
            <a:gsLst>
              <a:gs pos="0">
                <a:srgbClr val="36C2DB">
                  <a:shade val="30000"/>
                  <a:satMod val="115000"/>
                </a:srgbClr>
              </a:gs>
              <a:gs pos="50000">
                <a:srgbClr val="36C2DB">
                  <a:shade val="67500"/>
                  <a:satMod val="115000"/>
                </a:srgbClr>
              </a:gs>
              <a:gs pos="100000">
                <a:srgbClr val="36C2DB">
                  <a:shade val="100000"/>
                  <a:satMod val="115000"/>
                </a:srgbClr>
              </a:gs>
            </a:gsLst>
            <a:lin ang="13500000" scaled="1"/>
            <a:tileRect/>
          </a:gra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User-</a:t>
            </a:r>
            <a:r>
              <a:rPr lang="en-US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Centered</a:t>
            </a:r>
            <a:r>
              <a:rPr lang="de-DE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 Design </a:t>
            </a:r>
            <a:r>
              <a:rPr lang="en-US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Metrics</a:t>
            </a:r>
            <a:endParaRPr lang="en-US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3" name="Rechteck 32"/>
          <p:cNvSpPr/>
          <p:nvPr/>
        </p:nvSpPr>
        <p:spPr>
          <a:xfrm>
            <a:off x="119226" y="2650284"/>
            <a:ext cx="1656000" cy="828000"/>
          </a:xfrm>
          <a:prstGeom prst="rect">
            <a:avLst/>
          </a:prstGeom>
          <a:gradFill flip="none" rotWithShape="1">
            <a:gsLst>
              <a:gs pos="0">
                <a:srgbClr val="36C2DB">
                  <a:shade val="30000"/>
                  <a:satMod val="115000"/>
                </a:srgbClr>
              </a:gs>
              <a:gs pos="50000">
                <a:srgbClr val="36C2DB">
                  <a:shade val="67500"/>
                  <a:satMod val="115000"/>
                </a:srgbClr>
              </a:gs>
              <a:gs pos="100000">
                <a:srgbClr val="36C2DB">
                  <a:shade val="100000"/>
                  <a:satMod val="115000"/>
                </a:srgbClr>
              </a:gs>
            </a:gsLst>
            <a:lin ang="13500000" scaled="1"/>
            <a:tileRect/>
          </a:gra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Motivational </a:t>
            </a:r>
            <a:r>
              <a:rPr lang="en-US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Aspects</a:t>
            </a:r>
            <a:endParaRPr lang="en-US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4" name="Rechteck 33"/>
          <p:cNvSpPr/>
          <p:nvPr/>
        </p:nvSpPr>
        <p:spPr>
          <a:xfrm>
            <a:off x="119226" y="3602966"/>
            <a:ext cx="1656000" cy="828000"/>
          </a:xfrm>
          <a:prstGeom prst="rect">
            <a:avLst/>
          </a:prstGeom>
          <a:gradFill flip="none" rotWithShape="1">
            <a:gsLst>
              <a:gs pos="0">
                <a:srgbClr val="36C2DB">
                  <a:shade val="30000"/>
                  <a:satMod val="115000"/>
                </a:srgbClr>
              </a:gs>
              <a:gs pos="50000">
                <a:srgbClr val="36C2DB">
                  <a:shade val="67500"/>
                  <a:satMod val="115000"/>
                </a:srgbClr>
              </a:gs>
              <a:gs pos="100000">
                <a:srgbClr val="36C2DB">
                  <a:shade val="100000"/>
                  <a:satMod val="115000"/>
                </a:srgbClr>
              </a:gs>
            </a:gsLst>
            <a:lin ang="13500000" scaled="1"/>
            <a:tileRect/>
          </a:gradFill>
          <a:ln w="762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Study Design: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Methods</a:t>
            </a:r>
            <a:endParaRPr lang="en-US" sz="16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5" name="Rechteck 34"/>
          <p:cNvSpPr/>
          <p:nvPr/>
        </p:nvSpPr>
        <p:spPr>
          <a:xfrm>
            <a:off x="119226" y="4555648"/>
            <a:ext cx="1656000" cy="828000"/>
          </a:xfrm>
          <a:prstGeom prst="rect">
            <a:avLst/>
          </a:prstGeom>
          <a:gradFill flip="none" rotWithShape="1">
            <a:gsLst>
              <a:gs pos="0">
                <a:srgbClr val="36C2DB">
                  <a:shade val="30000"/>
                  <a:satMod val="115000"/>
                </a:srgbClr>
              </a:gs>
              <a:gs pos="50000">
                <a:srgbClr val="36C2DB">
                  <a:shade val="67500"/>
                  <a:satMod val="115000"/>
                </a:srgbClr>
              </a:gs>
              <a:gs pos="100000">
                <a:srgbClr val="36C2DB">
                  <a:shade val="100000"/>
                  <a:satMod val="115000"/>
                </a:srgbClr>
              </a:gs>
            </a:gsLst>
            <a:lin ang="13500000" scaled="1"/>
            <a:tileRect/>
          </a:gra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Study Design: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Results</a:t>
            </a:r>
            <a:endParaRPr lang="en-US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6" name="Rechteck 35"/>
          <p:cNvSpPr/>
          <p:nvPr/>
        </p:nvSpPr>
        <p:spPr>
          <a:xfrm>
            <a:off x="119226" y="5508331"/>
            <a:ext cx="1656000" cy="828000"/>
          </a:xfrm>
          <a:prstGeom prst="rect">
            <a:avLst/>
          </a:prstGeom>
          <a:gradFill flip="none" rotWithShape="1">
            <a:gsLst>
              <a:gs pos="0">
                <a:srgbClr val="36C2DB">
                  <a:shade val="30000"/>
                  <a:satMod val="115000"/>
                </a:srgbClr>
              </a:gs>
              <a:gs pos="50000">
                <a:srgbClr val="36C2DB">
                  <a:shade val="67500"/>
                  <a:satMod val="115000"/>
                </a:srgbClr>
              </a:gs>
              <a:gs pos="100000">
                <a:srgbClr val="36C2DB">
                  <a:shade val="100000"/>
                  <a:satMod val="115000"/>
                </a:srgbClr>
              </a:gs>
            </a:gsLst>
            <a:lin ang="13500000" scaled="1"/>
            <a:tileRect/>
          </a:gra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Q &amp; A</a:t>
            </a:r>
            <a:endParaRPr lang="en-US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9005873" y="2006880"/>
            <a:ext cx="2806810" cy="523569"/>
          </a:xfrm>
          <a:prstGeom prst="rect">
            <a:avLst/>
          </a:prstGeom>
          <a:noFill/>
          <a:ln w="571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Motivational </a:t>
            </a:r>
            <a:r>
              <a:rPr lang="de-DE" b="1" dirty="0" err="1" smtClean="0">
                <a:solidFill>
                  <a:srgbClr val="00B050"/>
                </a:solidFill>
                <a:latin typeface="Century Gothic" panose="020B0502020202020204" pitchFamily="34" charset="0"/>
              </a:rPr>
              <a:t>Aspects</a:t>
            </a:r>
            <a:endParaRPr lang="de-DE" b="1" dirty="0">
              <a:solidFill>
                <a:srgbClr val="00B05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196040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r="1921"/>
          <a:stretch/>
        </p:blipFill>
        <p:spPr>
          <a:xfrm>
            <a:off x="1916015" y="1631635"/>
            <a:ext cx="10239855" cy="47046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AF892D-6961-47D3-AD88-54E0FB04EBA6}"/>
              </a:ext>
            </a:extLst>
          </p:cNvPr>
          <p:cNvSpPr txBox="1"/>
          <p:nvPr/>
        </p:nvSpPr>
        <p:spPr>
          <a:xfrm>
            <a:off x="177392" y="33283"/>
            <a:ext cx="11837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User-Centered Design Metrics and Motivational Aspects for Basic Study Design</a:t>
            </a:r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76AF892D-6961-47D3-AD88-54E0FB04EBA6}"/>
              </a:ext>
            </a:extLst>
          </p:cNvPr>
          <p:cNvSpPr txBox="1"/>
          <p:nvPr/>
        </p:nvSpPr>
        <p:spPr>
          <a:xfrm>
            <a:off x="1533613" y="412184"/>
            <a:ext cx="4611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Philipp Ziebell – University of </a:t>
            </a:r>
            <a:r>
              <a:rPr lang="en-US" sz="14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Würzburg</a:t>
            </a:r>
            <a:endParaRPr lang="en-US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Box 20">
            <a:extLst>
              <a:ext uri="{FF2B5EF4-FFF2-40B4-BE49-F238E27FC236}">
                <a16:creationId xmlns:a16="http://schemas.microsoft.com/office/drawing/2014/main" id="{76AF892D-6961-47D3-AD88-54E0FB04EBA6}"/>
              </a:ext>
            </a:extLst>
          </p:cNvPr>
          <p:cNvSpPr txBox="1"/>
          <p:nvPr/>
        </p:nvSpPr>
        <p:spPr>
          <a:xfrm>
            <a:off x="2374083" y="944973"/>
            <a:ext cx="977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>
                <a:latin typeface="Century Gothic" panose="020B0502020202020204" pitchFamily="34" charset="0"/>
              </a:rPr>
              <a:t>Training Protocol</a:t>
            </a:r>
            <a:endParaRPr lang="en-US" b="1" u="sng" dirty="0">
              <a:latin typeface="Century Gothic" panose="020B0502020202020204" pitchFamily="34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7716873" y="2188481"/>
            <a:ext cx="664744" cy="219075"/>
          </a:xfrm>
          <a:prstGeom prst="rect">
            <a:avLst/>
          </a:prstGeom>
          <a:solidFill>
            <a:srgbClr val="92D050">
              <a:alpha val="25000"/>
            </a:srgbClr>
          </a:solidFill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8689789" y="2448482"/>
            <a:ext cx="1584000" cy="219075"/>
          </a:xfrm>
          <a:prstGeom prst="rect">
            <a:avLst/>
          </a:prstGeom>
          <a:solidFill>
            <a:srgbClr val="92D050">
              <a:alpha val="25000"/>
            </a:srgbClr>
          </a:solidFill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8746937" y="4285717"/>
            <a:ext cx="1584000" cy="219075"/>
          </a:xfrm>
          <a:prstGeom prst="rect">
            <a:avLst/>
          </a:prstGeom>
          <a:solidFill>
            <a:srgbClr val="92D050">
              <a:alpha val="25000"/>
            </a:srgbClr>
          </a:solidFill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7706363" y="5145227"/>
            <a:ext cx="3611785" cy="436676"/>
          </a:xfrm>
          <a:prstGeom prst="rect">
            <a:avLst/>
          </a:prstGeom>
          <a:solidFill>
            <a:srgbClr val="92D050">
              <a:alpha val="25000"/>
            </a:srgbClr>
          </a:solidFill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1815292" y="6421108"/>
            <a:ext cx="881092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Ziebell, P.,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Stümpfig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J.,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Eidel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M.,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Kleih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S. C., Kübler, A.,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Latoschik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M. E., &amp; Halder, S. (2020). Stimulus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modality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influences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session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-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to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-session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transfer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of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training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effects in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auditory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and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tactile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streaming-based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P300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brain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–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computer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interfaces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 </a:t>
            </a:r>
            <a:r>
              <a:rPr lang="de-DE" sz="700" i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Scientific Reports, 10(1),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doi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: 10.1038/s41598-020-67887-6.</a:t>
            </a:r>
            <a:endParaRPr lang="en-US" sz="700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algn="just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endParaRPr lang="en-US" sz="700" dirty="0" smtClean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11318148" y="568659"/>
            <a:ext cx="873852" cy="308077"/>
          </a:xfrm>
          <a:prstGeom prst="rect">
            <a:avLst/>
          </a:prstGeom>
          <a:noFill/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6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6 / 10</a:t>
            </a:r>
            <a:endParaRPr lang="en-US" sz="16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119226" y="1697602"/>
            <a:ext cx="1656000" cy="828000"/>
          </a:xfrm>
          <a:prstGeom prst="rect">
            <a:avLst/>
          </a:prstGeom>
          <a:gradFill flip="none" rotWithShape="1">
            <a:gsLst>
              <a:gs pos="0">
                <a:srgbClr val="36C2DB">
                  <a:shade val="30000"/>
                  <a:satMod val="115000"/>
                </a:srgbClr>
              </a:gs>
              <a:gs pos="50000">
                <a:srgbClr val="36C2DB">
                  <a:shade val="67500"/>
                  <a:satMod val="115000"/>
                </a:srgbClr>
              </a:gs>
              <a:gs pos="100000">
                <a:srgbClr val="36C2DB">
                  <a:shade val="100000"/>
                  <a:satMod val="115000"/>
                </a:srgbClr>
              </a:gs>
            </a:gsLst>
            <a:lin ang="13500000" scaled="1"/>
            <a:tileRect/>
          </a:gra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User-</a:t>
            </a:r>
            <a:r>
              <a:rPr lang="en-US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Centered</a:t>
            </a:r>
            <a:r>
              <a:rPr lang="de-DE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 Design </a:t>
            </a:r>
            <a:r>
              <a:rPr lang="en-US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Metrics</a:t>
            </a:r>
            <a:endParaRPr lang="en-US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119226" y="2650284"/>
            <a:ext cx="1656000" cy="828000"/>
          </a:xfrm>
          <a:prstGeom prst="rect">
            <a:avLst/>
          </a:prstGeom>
          <a:gradFill flip="none" rotWithShape="1">
            <a:gsLst>
              <a:gs pos="0">
                <a:srgbClr val="36C2DB">
                  <a:shade val="30000"/>
                  <a:satMod val="115000"/>
                </a:srgbClr>
              </a:gs>
              <a:gs pos="50000">
                <a:srgbClr val="36C2DB">
                  <a:shade val="67500"/>
                  <a:satMod val="115000"/>
                </a:srgbClr>
              </a:gs>
              <a:gs pos="100000">
                <a:srgbClr val="36C2DB">
                  <a:shade val="100000"/>
                  <a:satMod val="115000"/>
                </a:srgbClr>
              </a:gs>
            </a:gsLst>
            <a:lin ang="13500000" scaled="1"/>
            <a:tileRect/>
          </a:gra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Motivational </a:t>
            </a:r>
            <a:r>
              <a:rPr lang="en-US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Aspects</a:t>
            </a:r>
            <a:endParaRPr lang="en-US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119226" y="3602966"/>
            <a:ext cx="1656000" cy="828000"/>
          </a:xfrm>
          <a:prstGeom prst="rect">
            <a:avLst/>
          </a:prstGeom>
          <a:gradFill flip="none" rotWithShape="1">
            <a:gsLst>
              <a:gs pos="0">
                <a:srgbClr val="36C2DB">
                  <a:shade val="30000"/>
                  <a:satMod val="115000"/>
                </a:srgbClr>
              </a:gs>
              <a:gs pos="50000">
                <a:srgbClr val="36C2DB">
                  <a:shade val="67500"/>
                  <a:satMod val="115000"/>
                </a:srgbClr>
              </a:gs>
              <a:gs pos="100000">
                <a:srgbClr val="36C2DB">
                  <a:shade val="100000"/>
                  <a:satMod val="115000"/>
                </a:srgbClr>
              </a:gs>
            </a:gsLst>
            <a:lin ang="13500000" scaled="1"/>
            <a:tileRect/>
          </a:gradFill>
          <a:ln w="762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Study Design: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Methods</a:t>
            </a:r>
            <a:endParaRPr lang="en-US" sz="16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119226" y="4555648"/>
            <a:ext cx="1656000" cy="828000"/>
          </a:xfrm>
          <a:prstGeom prst="rect">
            <a:avLst/>
          </a:prstGeom>
          <a:gradFill flip="none" rotWithShape="1">
            <a:gsLst>
              <a:gs pos="0">
                <a:srgbClr val="36C2DB">
                  <a:shade val="30000"/>
                  <a:satMod val="115000"/>
                </a:srgbClr>
              </a:gs>
              <a:gs pos="50000">
                <a:srgbClr val="36C2DB">
                  <a:shade val="67500"/>
                  <a:satMod val="115000"/>
                </a:srgbClr>
              </a:gs>
              <a:gs pos="100000">
                <a:srgbClr val="36C2DB">
                  <a:shade val="100000"/>
                  <a:satMod val="115000"/>
                </a:srgbClr>
              </a:gs>
            </a:gsLst>
            <a:lin ang="13500000" scaled="1"/>
            <a:tileRect/>
          </a:gra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Study Design: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Results</a:t>
            </a:r>
            <a:endParaRPr lang="en-US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119226" y="5508331"/>
            <a:ext cx="1656000" cy="828000"/>
          </a:xfrm>
          <a:prstGeom prst="rect">
            <a:avLst/>
          </a:prstGeom>
          <a:gradFill flip="none" rotWithShape="1">
            <a:gsLst>
              <a:gs pos="0">
                <a:srgbClr val="36C2DB">
                  <a:shade val="30000"/>
                  <a:satMod val="115000"/>
                </a:srgbClr>
              </a:gs>
              <a:gs pos="50000">
                <a:srgbClr val="36C2DB">
                  <a:shade val="67500"/>
                  <a:satMod val="115000"/>
                </a:srgbClr>
              </a:gs>
              <a:gs pos="100000">
                <a:srgbClr val="36C2DB">
                  <a:shade val="100000"/>
                  <a:satMod val="115000"/>
                </a:srgbClr>
              </a:gs>
            </a:gsLst>
            <a:lin ang="13500000" scaled="1"/>
            <a:tileRect/>
          </a:gra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Q &amp; A</a:t>
            </a:r>
            <a:endParaRPr lang="en-US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9595944" y="1360739"/>
            <a:ext cx="2496208" cy="523569"/>
          </a:xfrm>
          <a:prstGeom prst="rect">
            <a:avLst/>
          </a:prstGeom>
          <a:noFill/>
          <a:ln w="571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Motivational </a:t>
            </a:r>
            <a:r>
              <a:rPr lang="en-US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Aspects</a:t>
            </a:r>
            <a:endParaRPr lang="en-US" b="1" dirty="0">
              <a:solidFill>
                <a:srgbClr val="00B050"/>
              </a:solidFill>
              <a:latin typeface="Century Gothic" panose="020B0502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6952592" y="1360739"/>
            <a:ext cx="2044263" cy="523569"/>
          </a:xfrm>
          <a:prstGeom prst="rect">
            <a:avLst/>
          </a:prstGeom>
          <a:noFill/>
          <a:ln w="571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UCD </a:t>
            </a:r>
            <a:r>
              <a:rPr lang="en-US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Metrics</a:t>
            </a:r>
            <a:endParaRPr lang="en-US" b="1" dirty="0">
              <a:solidFill>
                <a:srgbClr val="00B050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2" name="Gerader Verbinder 31"/>
          <p:cNvCxnSpPr>
            <a:endCxn id="8" idx="3"/>
          </p:cNvCxnSpPr>
          <p:nvPr/>
        </p:nvCxnSpPr>
        <p:spPr>
          <a:xfrm flipH="1">
            <a:off x="8381617" y="1787350"/>
            <a:ext cx="2503098" cy="510669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/>
          <p:cNvCxnSpPr/>
          <p:nvPr/>
        </p:nvCxnSpPr>
        <p:spPr>
          <a:xfrm>
            <a:off x="7529513" y="1764330"/>
            <a:ext cx="187360" cy="3744001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endCxn id="9" idx="0"/>
          </p:cNvCxnSpPr>
          <p:nvPr/>
        </p:nvCxnSpPr>
        <p:spPr>
          <a:xfrm flipH="1">
            <a:off x="9481789" y="1764330"/>
            <a:ext cx="1434751" cy="684152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>
            <a:endCxn id="10" idx="3"/>
          </p:cNvCxnSpPr>
          <p:nvPr/>
        </p:nvCxnSpPr>
        <p:spPr>
          <a:xfrm flipH="1">
            <a:off x="10330937" y="1799930"/>
            <a:ext cx="553778" cy="2595325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endCxn id="11" idx="3"/>
          </p:cNvCxnSpPr>
          <p:nvPr/>
        </p:nvCxnSpPr>
        <p:spPr>
          <a:xfrm>
            <a:off x="10906035" y="1799930"/>
            <a:ext cx="412113" cy="3563635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55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6AF892D-6961-47D3-AD88-54E0FB04EBA6}"/>
              </a:ext>
            </a:extLst>
          </p:cNvPr>
          <p:cNvSpPr txBox="1"/>
          <p:nvPr/>
        </p:nvSpPr>
        <p:spPr>
          <a:xfrm>
            <a:off x="177392" y="33283"/>
            <a:ext cx="11837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User-Centered Design Metrics and Motivational Aspects for Basic Study Design</a:t>
            </a:r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76AF892D-6961-47D3-AD88-54E0FB04EBA6}"/>
              </a:ext>
            </a:extLst>
          </p:cNvPr>
          <p:cNvSpPr txBox="1"/>
          <p:nvPr/>
        </p:nvSpPr>
        <p:spPr>
          <a:xfrm>
            <a:off x="1533613" y="412184"/>
            <a:ext cx="4611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Philipp Ziebell – University of </a:t>
            </a:r>
            <a:r>
              <a:rPr lang="en-US" sz="14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Würzburg</a:t>
            </a:r>
            <a:endParaRPr lang="en-US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Box 20">
            <a:extLst>
              <a:ext uri="{FF2B5EF4-FFF2-40B4-BE49-F238E27FC236}">
                <a16:creationId xmlns:a16="http://schemas.microsoft.com/office/drawing/2014/main" id="{76AF892D-6961-47D3-AD88-54E0FB04EBA6}"/>
              </a:ext>
            </a:extLst>
          </p:cNvPr>
          <p:cNvSpPr txBox="1"/>
          <p:nvPr/>
        </p:nvSpPr>
        <p:spPr>
          <a:xfrm>
            <a:off x="2374083" y="944973"/>
            <a:ext cx="977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>
                <a:latin typeface="Century Gothic" panose="020B0502020202020204" pitchFamily="34" charset="0"/>
              </a:rPr>
              <a:t>Objective UCD Metrics</a:t>
            </a:r>
            <a:endParaRPr lang="en-US" b="1" u="sng" dirty="0">
              <a:latin typeface="Century Gothic" panose="020B0502020202020204" pitchFamily="34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815292" y="6421108"/>
            <a:ext cx="881092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Ziebell, P.,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Stümpfig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J.,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Eidel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M.,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Kleih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S. C., Kübler, A.,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Latoschik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M. E., &amp; Halder, S. (2020). Stimulus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modality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influences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session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-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to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-session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transfer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of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training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effects in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auditory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and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tactile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streaming-based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P300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brain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–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computer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interfaces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 </a:t>
            </a:r>
            <a:r>
              <a:rPr lang="de-DE" sz="700" i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Scientific Reports, 10(1),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doi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: 10.1038/s41598-020-67887-6.</a:t>
            </a:r>
            <a:endParaRPr lang="en-US" sz="700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algn="just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endParaRPr lang="en-US" sz="700" dirty="0" smtClean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b="1897"/>
          <a:stretch/>
        </p:blipFill>
        <p:spPr>
          <a:xfrm>
            <a:off x="1962141" y="2381249"/>
            <a:ext cx="10188000" cy="3977606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1318148" y="568659"/>
            <a:ext cx="873852" cy="308077"/>
          </a:xfrm>
          <a:prstGeom prst="rect">
            <a:avLst/>
          </a:prstGeom>
          <a:noFill/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6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7 / 10</a:t>
            </a:r>
            <a:endParaRPr lang="en-US" sz="16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119226" y="1697602"/>
            <a:ext cx="1656000" cy="828000"/>
          </a:xfrm>
          <a:prstGeom prst="rect">
            <a:avLst/>
          </a:prstGeom>
          <a:gradFill flip="none" rotWithShape="1">
            <a:gsLst>
              <a:gs pos="0">
                <a:srgbClr val="36C2DB">
                  <a:shade val="30000"/>
                  <a:satMod val="115000"/>
                </a:srgbClr>
              </a:gs>
              <a:gs pos="50000">
                <a:srgbClr val="36C2DB">
                  <a:shade val="67500"/>
                  <a:satMod val="115000"/>
                </a:srgbClr>
              </a:gs>
              <a:gs pos="100000">
                <a:srgbClr val="36C2DB">
                  <a:shade val="100000"/>
                  <a:satMod val="115000"/>
                </a:srgbClr>
              </a:gs>
            </a:gsLst>
            <a:lin ang="13500000" scaled="1"/>
            <a:tileRect/>
          </a:gra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User-</a:t>
            </a:r>
            <a:r>
              <a:rPr lang="en-US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Centered</a:t>
            </a:r>
            <a:r>
              <a:rPr lang="de-DE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 Design </a:t>
            </a:r>
            <a:r>
              <a:rPr lang="en-US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Metrics</a:t>
            </a:r>
            <a:endParaRPr lang="en-US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119226" y="2650284"/>
            <a:ext cx="1656000" cy="828000"/>
          </a:xfrm>
          <a:prstGeom prst="rect">
            <a:avLst/>
          </a:prstGeom>
          <a:gradFill flip="none" rotWithShape="1">
            <a:gsLst>
              <a:gs pos="0">
                <a:srgbClr val="36C2DB">
                  <a:shade val="30000"/>
                  <a:satMod val="115000"/>
                </a:srgbClr>
              </a:gs>
              <a:gs pos="50000">
                <a:srgbClr val="36C2DB">
                  <a:shade val="67500"/>
                  <a:satMod val="115000"/>
                </a:srgbClr>
              </a:gs>
              <a:gs pos="100000">
                <a:srgbClr val="36C2DB">
                  <a:shade val="100000"/>
                  <a:satMod val="115000"/>
                </a:srgbClr>
              </a:gs>
            </a:gsLst>
            <a:lin ang="13500000" scaled="1"/>
            <a:tileRect/>
          </a:gra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Motivational </a:t>
            </a:r>
            <a:r>
              <a:rPr lang="en-US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Aspects</a:t>
            </a:r>
            <a:endParaRPr lang="en-US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119226" y="3602966"/>
            <a:ext cx="1656000" cy="828000"/>
          </a:xfrm>
          <a:prstGeom prst="rect">
            <a:avLst/>
          </a:prstGeom>
          <a:gradFill flip="none" rotWithShape="1">
            <a:gsLst>
              <a:gs pos="0">
                <a:srgbClr val="36C2DB">
                  <a:shade val="30000"/>
                  <a:satMod val="115000"/>
                </a:srgbClr>
              </a:gs>
              <a:gs pos="50000">
                <a:srgbClr val="36C2DB">
                  <a:shade val="67500"/>
                  <a:satMod val="115000"/>
                </a:srgbClr>
              </a:gs>
              <a:gs pos="100000">
                <a:srgbClr val="36C2DB">
                  <a:shade val="100000"/>
                  <a:satMod val="115000"/>
                </a:srgbClr>
              </a:gs>
            </a:gsLst>
            <a:lin ang="13500000" scaled="1"/>
            <a:tileRect/>
          </a:gra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Study Design: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Methods</a:t>
            </a:r>
            <a:endParaRPr lang="en-US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119226" y="4555648"/>
            <a:ext cx="1656000" cy="828000"/>
          </a:xfrm>
          <a:prstGeom prst="rect">
            <a:avLst/>
          </a:prstGeom>
          <a:gradFill flip="none" rotWithShape="1">
            <a:gsLst>
              <a:gs pos="0">
                <a:srgbClr val="36C2DB">
                  <a:shade val="30000"/>
                  <a:satMod val="115000"/>
                </a:srgbClr>
              </a:gs>
              <a:gs pos="50000">
                <a:srgbClr val="36C2DB">
                  <a:shade val="67500"/>
                  <a:satMod val="115000"/>
                </a:srgbClr>
              </a:gs>
              <a:gs pos="100000">
                <a:srgbClr val="36C2DB">
                  <a:shade val="100000"/>
                  <a:satMod val="115000"/>
                </a:srgbClr>
              </a:gs>
            </a:gsLst>
            <a:lin ang="13500000" scaled="1"/>
            <a:tileRect/>
          </a:gradFill>
          <a:ln w="762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Study Design: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Results</a:t>
            </a:r>
            <a:endParaRPr lang="en-US" sz="16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119226" y="5508331"/>
            <a:ext cx="1656000" cy="828000"/>
          </a:xfrm>
          <a:prstGeom prst="rect">
            <a:avLst/>
          </a:prstGeom>
          <a:gradFill flip="none" rotWithShape="1">
            <a:gsLst>
              <a:gs pos="0">
                <a:srgbClr val="36C2DB">
                  <a:shade val="30000"/>
                  <a:satMod val="115000"/>
                </a:srgbClr>
              </a:gs>
              <a:gs pos="50000">
                <a:srgbClr val="36C2DB">
                  <a:shade val="67500"/>
                  <a:satMod val="115000"/>
                </a:srgbClr>
              </a:gs>
              <a:gs pos="100000">
                <a:srgbClr val="36C2DB">
                  <a:shade val="100000"/>
                  <a:satMod val="115000"/>
                </a:srgbClr>
              </a:gs>
            </a:gsLst>
            <a:lin ang="13500000" scaled="1"/>
            <a:tileRect/>
          </a:gra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Q &amp; A</a:t>
            </a:r>
            <a:endParaRPr lang="en-US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2569779" y="1314305"/>
            <a:ext cx="9444830" cy="1143489"/>
          </a:xfrm>
          <a:prstGeom prst="rect">
            <a:avLst/>
          </a:prstGeom>
          <a:noFill/>
          <a:ln w="571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  </a:t>
            </a:r>
            <a:endParaRPr lang="de-DE" b="1" dirty="0">
              <a:solidFill>
                <a:srgbClr val="00B050"/>
              </a:solidFill>
              <a:latin typeface="Century Gothic" panose="020B0502020202020204" pitchFamily="34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2382863" y="1442374"/>
            <a:ext cx="9631745" cy="922453"/>
          </a:xfrm>
          <a:prstGeom prst="rect">
            <a:avLst/>
          </a:prstGeom>
          <a:noFill/>
          <a:ln w="571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Online-Accuracy (UCD </a:t>
            </a:r>
            <a:r>
              <a:rPr lang="en-US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effectiveness</a:t>
            </a:r>
            <a:r>
              <a:rPr lang="de-DE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) and ITR (UCD </a:t>
            </a:r>
            <a:r>
              <a:rPr lang="en-US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efficiency</a:t>
            </a:r>
            <a:r>
              <a:rPr lang="de-DE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) </a:t>
            </a:r>
            <a:r>
              <a:rPr lang="de-DE" b="1" dirty="0" err="1" smtClean="0">
                <a:solidFill>
                  <a:srgbClr val="00B050"/>
                </a:solidFill>
                <a:latin typeface="Century Gothic" panose="020B0502020202020204" pitchFamily="34" charset="0"/>
              </a:rPr>
              <a:t>can</a:t>
            </a:r>
            <a:r>
              <a:rPr lang="de-DE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provide</a:t>
            </a:r>
            <a:r>
              <a:rPr lang="de-DE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valuable</a:t>
            </a:r>
            <a:r>
              <a:rPr lang="de-DE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complementary</a:t>
            </a:r>
            <a:r>
              <a:rPr lang="de-DE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information...</a:t>
            </a:r>
          </a:p>
          <a:p>
            <a:pPr algn="ctr"/>
            <a:endParaRPr lang="en-US" sz="300" b="1" dirty="0">
              <a:solidFill>
                <a:srgbClr val="00B050"/>
              </a:solidFill>
              <a:latin typeface="Century Gothic" panose="020B0502020202020204" pitchFamily="34" charset="0"/>
            </a:endParaRPr>
          </a:p>
          <a:p>
            <a:r>
              <a:rPr lang="en-US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…, same goes for depiction of individual </a:t>
            </a:r>
            <a:r>
              <a:rPr lang="en-US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profiles (e.g. dropouts could be prevented).</a:t>
            </a:r>
            <a:endParaRPr lang="de-DE" b="1" dirty="0" smtClean="0">
              <a:solidFill>
                <a:srgbClr val="00B05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36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6AF892D-6961-47D3-AD88-54E0FB04EBA6}"/>
              </a:ext>
            </a:extLst>
          </p:cNvPr>
          <p:cNvSpPr txBox="1"/>
          <p:nvPr/>
        </p:nvSpPr>
        <p:spPr>
          <a:xfrm>
            <a:off x="177392" y="33283"/>
            <a:ext cx="11837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User-Centered Design Metrics and Motivational Aspects for Basic Study Design</a:t>
            </a:r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76AF892D-6961-47D3-AD88-54E0FB04EBA6}"/>
              </a:ext>
            </a:extLst>
          </p:cNvPr>
          <p:cNvSpPr txBox="1"/>
          <p:nvPr/>
        </p:nvSpPr>
        <p:spPr>
          <a:xfrm>
            <a:off x="1533613" y="412184"/>
            <a:ext cx="4611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Philipp Ziebell – University of </a:t>
            </a:r>
            <a:r>
              <a:rPr lang="en-US" sz="14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Würzburg</a:t>
            </a:r>
            <a:endParaRPr lang="en-US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Box 20">
            <a:extLst>
              <a:ext uri="{FF2B5EF4-FFF2-40B4-BE49-F238E27FC236}">
                <a16:creationId xmlns:a16="http://schemas.microsoft.com/office/drawing/2014/main" id="{76AF892D-6961-47D3-AD88-54E0FB04EBA6}"/>
              </a:ext>
            </a:extLst>
          </p:cNvPr>
          <p:cNvSpPr txBox="1"/>
          <p:nvPr/>
        </p:nvSpPr>
        <p:spPr>
          <a:xfrm>
            <a:off x="2374083" y="944973"/>
            <a:ext cx="977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>
                <a:latin typeface="Century Gothic" panose="020B0502020202020204" pitchFamily="34" charset="0"/>
              </a:rPr>
              <a:t>Subjective UCD Metrics</a:t>
            </a:r>
            <a:endParaRPr lang="en-US" b="1" u="sng" dirty="0">
              <a:latin typeface="Century Gothic" panose="020B0502020202020204" pitchFamily="34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815292" y="6421108"/>
            <a:ext cx="881092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Ziebell, P.,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Stümpfig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J.,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Eidel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M.,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Kleih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S. C., Kübler, A.,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Latoschik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M. E., &amp; Halder, S. (2020). Stimulus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modality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influences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session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-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to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-session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transfer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of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training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effects in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auditory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and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tactile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streaming-based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P300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brain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–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computer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interfaces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 </a:t>
            </a:r>
            <a:r>
              <a:rPr lang="de-DE" sz="700" i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Scientific Reports, 10(1), </a:t>
            </a:r>
            <a:r>
              <a:rPr lang="de-DE" sz="7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doi</a:t>
            </a:r>
            <a:r>
              <a:rPr lang="de-DE" sz="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: 10.1038/s41598-020-67887-6.</a:t>
            </a:r>
            <a:endParaRPr lang="en-US" sz="700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algn="just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</a:pPr>
            <a:endParaRPr lang="en-US" sz="700" dirty="0" smtClean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/>
          <a:srcRect t="3007" b="3099"/>
          <a:stretch/>
        </p:blipFill>
        <p:spPr>
          <a:xfrm>
            <a:off x="1948581" y="2548759"/>
            <a:ext cx="10188000" cy="3742984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1318148" y="568659"/>
            <a:ext cx="873852" cy="308077"/>
          </a:xfrm>
          <a:prstGeom prst="rect">
            <a:avLst/>
          </a:prstGeom>
          <a:noFill/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6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8 / 10</a:t>
            </a:r>
            <a:endParaRPr lang="en-US" sz="16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119226" y="1697602"/>
            <a:ext cx="1656000" cy="828000"/>
          </a:xfrm>
          <a:prstGeom prst="rect">
            <a:avLst/>
          </a:prstGeom>
          <a:gradFill flip="none" rotWithShape="1">
            <a:gsLst>
              <a:gs pos="0">
                <a:srgbClr val="36C2DB">
                  <a:shade val="30000"/>
                  <a:satMod val="115000"/>
                </a:srgbClr>
              </a:gs>
              <a:gs pos="50000">
                <a:srgbClr val="36C2DB">
                  <a:shade val="67500"/>
                  <a:satMod val="115000"/>
                </a:srgbClr>
              </a:gs>
              <a:gs pos="100000">
                <a:srgbClr val="36C2DB">
                  <a:shade val="100000"/>
                  <a:satMod val="115000"/>
                </a:srgbClr>
              </a:gs>
            </a:gsLst>
            <a:lin ang="13500000" scaled="1"/>
            <a:tileRect/>
          </a:gra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User-</a:t>
            </a:r>
            <a:r>
              <a:rPr lang="en-US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Centered</a:t>
            </a:r>
            <a:r>
              <a:rPr lang="de-DE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 Design </a:t>
            </a:r>
            <a:r>
              <a:rPr lang="en-US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Metrics</a:t>
            </a:r>
            <a:endParaRPr lang="en-US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119226" y="2650284"/>
            <a:ext cx="1656000" cy="828000"/>
          </a:xfrm>
          <a:prstGeom prst="rect">
            <a:avLst/>
          </a:prstGeom>
          <a:gradFill flip="none" rotWithShape="1">
            <a:gsLst>
              <a:gs pos="0">
                <a:srgbClr val="36C2DB">
                  <a:shade val="30000"/>
                  <a:satMod val="115000"/>
                </a:srgbClr>
              </a:gs>
              <a:gs pos="50000">
                <a:srgbClr val="36C2DB">
                  <a:shade val="67500"/>
                  <a:satMod val="115000"/>
                </a:srgbClr>
              </a:gs>
              <a:gs pos="100000">
                <a:srgbClr val="36C2DB">
                  <a:shade val="100000"/>
                  <a:satMod val="115000"/>
                </a:srgbClr>
              </a:gs>
            </a:gsLst>
            <a:lin ang="13500000" scaled="1"/>
            <a:tileRect/>
          </a:gra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Motivational </a:t>
            </a:r>
            <a:r>
              <a:rPr lang="en-US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Aspects</a:t>
            </a:r>
            <a:endParaRPr lang="en-US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119226" y="3602966"/>
            <a:ext cx="1656000" cy="828000"/>
          </a:xfrm>
          <a:prstGeom prst="rect">
            <a:avLst/>
          </a:prstGeom>
          <a:gradFill flip="none" rotWithShape="1">
            <a:gsLst>
              <a:gs pos="0">
                <a:srgbClr val="36C2DB">
                  <a:shade val="30000"/>
                  <a:satMod val="115000"/>
                </a:srgbClr>
              </a:gs>
              <a:gs pos="50000">
                <a:srgbClr val="36C2DB">
                  <a:shade val="67500"/>
                  <a:satMod val="115000"/>
                </a:srgbClr>
              </a:gs>
              <a:gs pos="100000">
                <a:srgbClr val="36C2DB">
                  <a:shade val="100000"/>
                  <a:satMod val="115000"/>
                </a:srgbClr>
              </a:gs>
            </a:gsLst>
            <a:lin ang="13500000" scaled="1"/>
            <a:tileRect/>
          </a:gra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Study Design: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Methods</a:t>
            </a:r>
            <a:endParaRPr lang="en-US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119226" y="4555648"/>
            <a:ext cx="1656000" cy="828000"/>
          </a:xfrm>
          <a:prstGeom prst="rect">
            <a:avLst/>
          </a:prstGeom>
          <a:gradFill flip="none" rotWithShape="1">
            <a:gsLst>
              <a:gs pos="0">
                <a:srgbClr val="36C2DB">
                  <a:shade val="30000"/>
                  <a:satMod val="115000"/>
                </a:srgbClr>
              </a:gs>
              <a:gs pos="50000">
                <a:srgbClr val="36C2DB">
                  <a:shade val="67500"/>
                  <a:satMod val="115000"/>
                </a:srgbClr>
              </a:gs>
              <a:gs pos="100000">
                <a:srgbClr val="36C2DB">
                  <a:shade val="100000"/>
                  <a:satMod val="115000"/>
                </a:srgbClr>
              </a:gs>
            </a:gsLst>
            <a:lin ang="13500000" scaled="1"/>
            <a:tileRect/>
          </a:gradFill>
          <a:ln w="762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Study Design: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Results</a:t>
            </a:r>
            <a:endParaRPr lang="en-US" sz="16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119226" y="5508331"/>
            <a:ext cx="1656000" cy="828000"/>
          </a:xfrm>
          <a:prstGeom prst="rect">
            <a:avLst/>
          </a:prstGeom>
          <a:gradFill flip="none" rotWithShape="1">
            <a:gsLst>
              <a:gs pos="0">
                <a:srgbClr val="36C2DB">
                  <a:shade val="30000"/>
                  <a:satMod val="115000"/>
                </a:srgbClr>
              </a:gs>
              <a:gs pos="50000">
                <a:srgbClr val="36C2DB">
                  <a:shade val="67500"/>
                  <a:satMod val="115000"/>
                </a:srgbClr>
              </a:gs>
              <a:gs pos="100000">
                <a:srgbClr val="36C2DB">
                  <a:shade val="100000"/>
                  <a:satMod val="115000"/>
                </a:srgbClr>
              </a:gs>
            </a:gsLst>
            <a:lin ang="13500000" scaled="1"/>
            <a:tileRect/>
          </a:gra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Q &amp; A</a:t>
            </a:r>
            <a:endParaRPr lang="en-US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2382863" y="1489674"/>
            <a:ext cx="9631745" cy="922453"/>
          </a:xfrm>
          <a:prstGeom prst="rect">
            <a:avLst/>
          </a:prstGeom>
          <a:noFill/>
          <a:ln w="571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NASA-TLX (UCD </a:t>
            </a:r>
            <a:r>
              <a:rPr lang="en-US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efficiency</a:t>
            </a:r>
            <a:r>
              <a:rPr lang="de-DE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) and VAS (UCD </a:t>
            </a:r>
            <a:r>
              <a:rPr lang="en-US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efficiency</a:t>
            </a:r>
            <a:r>
              <a:rPr lang="de-DE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, UCD </a:t>
            </a:r>
            <a:r>
              <a:rPr lang="de-DE" b="1" dirty="0" err="1" smtClean="0">
                <a:solidFill>
                  <a:srgbClr val="00B050"/>
                </a:solidFill>
                <a:latin typeface="Century Gothic" panose="020B0502020202020204" pitchFamily="34" charset="0"/>
              </a:rPr>
              <a:t>satisfaction</a:t>
            </a:r>
            <a:r>
              <a:rPr lang="de-DE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) </a:t>
            </a:r>
            <a:r>
              <a:rPr lang="de-DE" b="1" dirty="0" err="1" smtClean="0">
                <a:solidFill>
                  <a:srgbClr val="00B050"/>
                </a:solidFill>
                <a:latin typeface="Century Gothic" panose="020B0502020202020204" pitchFamily="34" charset="0"/>
              </a:rPr>
              <a:t>can</a:t>
            </a:r>
            <a:r>
              <a:rPr lang="de-DE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provide</a:t>
            </a:r>
            <a:r>
              <a:rPr lang="de-DE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valuable</a:t>
            </a:r>
            <a:r>
              <a:rPr lang="de-DE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complementary</a:t>
            </a:r>
            <a:r>
              <a:rPr lang="de-DE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information…</a:t>
            </a:r>
          </a:p>
          <a:p>
            <a:pPr algn="ctr"/>
            <a:endParaRPr lang="en-US" sz="300" b="1" dirty="0">
              <a:solidFill>
                <a:srgbClr val="00B050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…, same goes for non-significant trends.</a:t>
            </a:r>
            <a:endParaRPr lang="de-DE" b="1" dirty="0" smtClean="0">
              <a:solidFill>
                <a:srgbClr val="00B05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24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D3D08DDF2C4614BB89D997E913BFAF5" ma:contentTypeVersion="41" ma:contentTypeDescription="Create a new document." ma:contentTypeScope="" ma:versionID="49c362b402f23c7c3da224e27a4c4ad8">
  <xsd:schema xmlns:xsd="http://www.w3.org/2001/XMLSchema" xmlns:xs="http://www.w3.org/2001/XMLSchema" xmlns:p="http://schemas.microsoft.com/office/2006/metadata/properties" xmlns:ns2="02adff9a-d020-4030-870a-fe1c8817879b" xmlns:ns3="51fc9d12-1aeb-48e1-a67a-cf7525a4ef84" targetNamespace="http://schemas.microsoft.com/office/2006/metadata/properties" ma:root="true" ma:fieldsID="08f5772e1bdcb0def0a0d8dda02ef869" ns2:_="" ns3:_="">
    <xsd:import namespace="02adff9a-d020-4030-870a-fe1c8817879b"/>
    <xsd:import namespace="51fc9d12-1aeb-48e1-a67a-cf7525a4ef84"/>
    <xsd:element name="properties">
      <xsd:complexType>
        <xsd:sequence>
          <xsd:element name="documentManagement">
            <xsd:complexType>
              <xsd:all>
                <xsd:element ref="ns2:Review_x0020_Date" minOccurs="0"/>
                <xsd:element ref="ns2:Event_x0020_Location" minOccurs="0"/>
                <xsd:element ref="ns2:SharedWithUsers" minOccurs="0"/>
                <xsd:element ref="ns2:SharedWithDetails" minOccurs="0"/>
                <xsd:element ref="ns3:if5087aa67fd49e1bc3bf24618755730" minOccurs="0"/>
                <xsd:element ref="ns2:TaxCatchAll" minOccurs="0"/>
                <xsd:element ref="ns2:CID" minOccurs="0"/>
                <xsd:element ref="ns3:p839230d41b74dce8067a750cc50a39e" minOccurs="0"/>
                <xsd:element ref="ns3:a0db3a7a8d964caeb44d66af9661c4f3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adff9a-d020-4030-870a-fe1c8817879b" elementFormDefault="qualified">
    <xsd:import namespace="http://schemas.microsoft.com/office/2006/documentManagement/types"/>
    <xsd:import namespace="http://schemas.microsoft.com/office/infopath/2007/PartnerControls"/>
    <xsd:element name="Review_x0020_Date" ma:index="8" nillable="true" ma:displayName="Review Date" ma:description="When should this document be reviewed and possible archived? This will default to [Create Date+2 years] and will drive a view that shows files to be reviewed." ma:format="DateOnly" ma:indexed="true" ma:internalName="Review_x0020_Date">
      <xsd:simpleType>
        <xsd:restriction base="dms:DateTime"/>
      </xsd:simpleType>
    </xsd:element>
    <xsd:element name="Event_x0020_Location" ma:index="9" nillable="true" ma:displayName="Event Location" ma:description="In which city does the event occur" ma:format="Dropdown" ma:indexed="true" ma:internalName="Event_x0020_Location">
      <xsd:simpleType>
        <xsd:restriction base="dms:Choice">
          <xsd:enumeration value="Amsterdam"/>
          <xsd:enumeration value="Banff"/>
          <xsd:enumeration value="Berlin"/>
          <xsd:enumeration value="Brisbane"/>
          <xsd:enumeration value="Brussels"/>
          <xsd:enumeration value="Budapest"/>
          <xsd:enumeration value="Cape Town"/>
          <xsd:enumeration value="Charleston"/>
          <xsd:enumeration value="Chicago"/>
          <xsd:enumeration value="Crystal City"/>
          <xsd:enumeration value="Dublin"/>
          <xsd:enumeration value="Dubrovnik"/>
          <xsd:enumeration value="Edinburgh"/>
          <xsd:enumeration value="Estoril"/>
          <xsd:enumeration value="Glasgow"/>
          <xsd:enumeration value="Goteborg"/>
          <xsd:enumeration value="Hawaii"/>
          <xsd:enumeration value="Halifax"/>
          <xsd:enumeration value="Hobart"/>
          <xsd:enumeration value="Hollywood"/>
          <xsd:enumeration value="Honolulu"/>
          <xsd:enumeration value="Istanbul"/>
          <xsd:enumeration value="Jamaica"/>
          <xsd:enumeration value="Keystone"/>
          <xsd:enumeration value="Leiden"/>
          <xsd:enumeration value="Limerick"/>
          <xsd:enumeration value="Lisbon"/>
          <xsd:enumeration value="Los Angeles"/>
          <xsd:enumeration value="Louisville"/>
          <xsd:enumeration value="Lyon"/>
          <xsd:enumeration value="Maastricht"/>
          <xsd:enumeration value="Madison"/>
          <xsd:enumeration value="Malta"/>
          <xsd:enumeration value="Memphis"/>
          <xsd:enumeration value="Miami"/>
          <xsd:enumeration value="Montego Bay"/>
          <xsd:enumeration value="Montreal"/>
          <xsd:enumeration value="Nagoya"/>
          <xsd:enumeration value="Nashville"/>
          <xsd:enumeration value="New Orleans"/>
          <xsd:enumeration value="New Westminister"/>
          <xsd:enumeration value="New York"/>
          <xsd:enumeration value="Niagara Falls"/>
          <xsd:enumeration value="Niagara-on-the-Lake"/>
          <xsd:enumeration value="Ottawa/Gatineau"/>
          <xsd:enumeration value="Oxford"/>
          <xsd:enumeration value="Paris"/>
          <xsd:enumeration value="Penticton"/>
          <xsd:enumeration value="Philadelphia"/>
          <xsd:enumeration value="Portland"/>
          <xsd:enumeration value="Quebec City"/>
          <xsd:enumeration value="Richmond"/>
          <xsd:enumeration value="Rome"/>
          <xsd:enumeration value="Salzburg"/>
          <xsd:enumeration value="Santa Barbara"/>
          <xsd:enumeration value="Santa Rosa"/>
          <xsd:enumeration value="Seville"/>
          <xsd:enumeration value="St Louis"/>
          <xsd:enumeration value="Stockholm"/>
          <xsd:enumeration value="Toronto"/>
          <xsd:enumeration value="Toyama"/>
          <xsd:enumeration value="Umea"/>
          <xsd:enumeration value="Vancouver"/>
          <xsd:enumeration value="Victoria"/>
          <xsd:enumeration value="Virtual"/>
          <xsd:enumeration value="Vienna"/>
          <xsd:enumeration value="Whistler"/>
          <xsd:enumeration value="Winnipeg"/>
        </xsd:restriction>
      </xsd:simpleType>
    </xsd:element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description="" ma:hidden="true" ma:list="{969ac232-9de1-4ef7-a8d1-4fd88dbef106}" ma:internalName="TaxCatchAll" ma:showField="CatchAllData" ma:web="02adff9a-d020-4030-870a-fe1c8817879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ID" ma:index="15" nillable="true" ma:displayName="CID" ma:internalName="CID">
      <xsd:simpleType>
        <xsd:restriction base="dms:Text">
          <xsd:maxLength value="255"/>
        </xsd:restriction>
      </xsd:simpleType>
    </xsd:element>
    <xsd:element name="LastSharedByUser" ma:index="2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2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fc9d12-1aeb-48e1-a67a-cf7525a4ef84" elementFormDefault="qualified">
    <xsd:import namespace="http://schemas.microsoft.com/office/2006/documentManagement/types"/>
    <xsd:import namespace="http://schemas.microsoft.com/office/infopath/2007/PartnerControls"/>
    <xsd:element name="if5087aa67fd49e1bc3bf24618755730" ma:index="13" nillable="true" ma:taxonomy="true" ma:internalName="if5087aa67fd49e1bc3bf24618755730" ma:taxonomyFieldName="Doc_x0020_Type_x0020_MM" ma:displayName="Document Type" ma:indexed="true" ma:readOnly="false" ma:default="" ma:fieldId="{2f5087aa-67fd-49e1-bc3b-f24618755730}" ma:sspId="1259d0b0-ad97-40f6-866f-9f1be2d4c8f9" ma:termSetId="48f129a7-8db7-44b7-b919-1473bae17e12" ma:anchorId="c19bc231-f034-4367-8459-709365398274" ma:open="false" ma:isKeyword="false">
      <xsd:complexType>
        <xsd:sequence>
          <xsd:element ref="pc:Terms" minOccurs="0" maxOccurs="1"/>
        </xsd:sequence>
      </xsd:complexType>
    </xsd:element>
    <xsd:element name="p839230d41b74dce8067a750cc50a39e" ma:index="18" nillable="true" ma:taxonomy="true" ma:internalName="p839230d41b74dce8067a750cc50a39e" ma:taxonomyFieldName="mm_x002d_Yeaer" ma:displayName="Year" ma:readOnly="false" ma:default="" ma:fieldId="{9839230d-41b7-4dce-8067-a750cc50a39e}" ma:sspId="1259d0b0-ad97-40f6-866f-9f1be2d4c8f9" ma:termSetId="1259cf09-79ab-4ebb-90c2-37dc8ee5f25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0db3a7a8d964caeb44d66af9661c4f3" ma:index="20" ma:taxonomy="true" ma:internalName="a0db3a7a8d964caeb44d66af9661c4f3" ma:taxonomyFieldName="mm_x002d_Acro" ma:displayName="Acronym" ma:indexed="true" ma:readOnly="false" ma:default="" ma:fieldId="{a0db3a7a-8d96-4cae-b44d-66af9661c4f3}" ma:sspId="1259d0b0-ad97-40f6-866f-9f1be2d4c8f9" ma:termSetId="f4e49e4b-ca89-4e0a-9f2a-62fb92be0134" ma:anchorId="ca44cf68-d404-4ee8-b524-8967a1199658" ma:open="false" ma:isKeyword="false">
      <xsd:complexType>
        <xsd:sequence>
          <xsd:element ref="pc:Terms" minOccurs="0" maxOccurs="1"/>
        </xsd:sequence>
      </xsd:complexType>
    </xsd:element>
    <xsd:element name="MediaServiceMetadata" ma:index="2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2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2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26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27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2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2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3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3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view_x0020_Date xmlns="02adff9a-d020-4030-870a-fe1c8817879b" xsi:nil="true"/>
    <p839230d41b74dce8067a750cc50a39e xmlns="51fc9d12-1aeb-48e1-a67a-cf7525a4ef84">
      <Terms xmlns="http://schemas.microsoft.com/office/infopath/2007/PartnerControls">
        <TermInfo xmlns="http://schemas.microsoft.com/office/infopath/2007/PartnerControls">
          <TermName xmlns="http://schemas.microsoft.com/office/infopath/2007/PartnerControls">21</TermName>
          <TermId xmlns="http://schemas.microsoft.com/office/infopath/2007/PartnerControls">c57c028c-5022-45f0-a33f-3353008f5cd9</TermId>
        </TermInfo>
      </Terms>
    </p839230d41b74dce8067a750cc50a39e>
    <if5087aa67fd49e1bc3bf24618755730 xmlns="51fc9d12-1aeb-48e1-a67a-cf7525a4ef84">
      <Terms xmlns="http://schemas.microsoft.com/office/infopath/2007/PartnerControls"/>
    </if5087aa67fd49e1bc3bf24618755730>
    <TaxCatchAll xmlns="02adff9a-d020-4030-870a-fe1c8817879b">
      <Value>278</Value>
      <Value>265</Value>
    </TaxCatchAll>
    <CID xmlns="02adff9a-d020-4030-870a-fe1c8817879b" xsi:nil="true"/>
    <Event_x0020_Location xmlns="02adff9a-d020-4030-870a-fe1c8817879b" xsi:nil="true"/>
    <a0db3a7a8d964caeb44d66af9661c4f3 xmlns="51fc9d12-1aeb-48e1-a67a-cf7525a4ef84">
      <Terms xmlns="http://schemas.microsoft.com/office/infopath/2007/PartnerControls">
        <TermInfo xmlns="http://schemas.microsoft.com/office/infopath/2007/PartnerControls">
          <TermName xmlns="http://schemas.microsoft.com/office/infopath/2007/PartnerControls">BCI</TermName>
          <TermId xmlns="http://schemas.microsoft.com/office/infopath/2007/PartnerControls">5ea60bf1-1639-4fc8-904c-dcda815c5305</TermId>
        </TermInfo>
      </Terms>
    </a0db3a7a8d964caeb44d66af9661c4f3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B5E041-EED4-4E09-BA5D-3AAF2BB18B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adff9a-d020-4030-870a-fe1c8817879b"/>
    <ds:schemaRef ds:uri="51fc9d12-1aeb-48e1-a67a-cf7525a4ef8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7D2AFF3-849C-4EFF-A3AF-24BE3172AF5C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elements/1.1/"/>
    <ds:schemaRef ds:uri="02adff9a-d020-4030-870a-fe1c8817879b"/>
    <ds:schemaRef ds:uri="51fc9d12-1aeb-48e1-a67a-cf7525a4ef84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B4AB390-1719-464A-A88B-158CA92ACB7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1330</Words>
  <Application>Microsoft Office PowerPoint</Application>
  <PresentationFormat>Breitbild</PresentationFormat>
  <Paragraphs>162</Paragraphs>
  <Slides>11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Century Gothic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Bronwyn Proven</dc:creator>
  <cp:lastModifiedBy>Philipp Ziebell</cp:lastModifiedBy>
  <cp:revision>81</cp:revision>
  <dcterms:created xsi:type="dcterms:W3CDTF">2018-05-29T16:38:23Z</dcterms:created>
  <dcterms:modified xsi:type="dcterms:W3CDTF">2021-06-07T05:59:59Z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0x0101002D3D08DDF2C4614BB89D997E913BFAF5</vt:lpwstr>
  </property>
  <property fmtid="{D5CDD505-2E9C-101B-9397-08002B2CF9AE}" pid="3" name="Doc Type MM">
    <vt:lpwstr/>
  </property>
  <property fmtid="{D5CDD505-2E9C-101B-9397-08002B2CF9AE}" pid="4" name="mm-Acro">
    <vt:lpwstr>265;#BCI|5ea60bf1-1639-4fc8-904c-dcda815c5305</vt:lpwstr>
  </property>
  <property fmtid="{D5CDD505-2E9C-101B-9397-08002B2CF9AE}" pid="5" name="mm-Yeaer">
    <vt:lpwstr>278;#21|c57c028c-5022-45f0-a33f-3353008f5cd9</vt:lpwstr>
  </property>
</Properties>
</file>